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2" r:id="rId4"/>
    <p:sldId id="260" r:id="rId5"/>
    <p:sldId id="264" r:id="rId6"/>
    <p:sldId id="265" r:id="rId7"/>
    <p:sldId id="261" r:id="rId8"/>
    <p:sldId id="262" r:id="rId9"/>
    <p:sldId id="263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6" r:id="rId25"/>
    <p:sldId id="287" r:id="rId26"/>
    <p:sldId id="288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6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C0413-D348-4FD3-AD92-2739A547B173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C3D808-9D7D-4AAD-8225-DBE0AC6B55C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Колёсные</a:t>
          </a:r>
          <a:r>
            <a:rPr lang="ru-RU" sz="1500" b="1" dirty="0" smtClean="0"/>
            <a:t> и гусеничные роботы</a:t>
          </a:r>
          <a:endParaRPr lang="ru-RU" sz="1500" dirty="0"/>
        </a:p>
      </dgm:t>
    </dgm:pt>
    <dgm:pt modelId="{991DB567-C2DB-4FC0-BA5C-B67F7B1C0E16}" type="parTrans" cxnId="{0C4EE60B-8C72-48EA-8AF8-E2C1F5635671}">
      <dgm:prSet/>
      <dgm:spPr/>
      <dgm:t>
        <a:bodyPr/>
        <a:lstStyle/>
        <a:p>
          <a:endParaRPr lang="ru-RU"/>
        </a:p>
      </dgm:t>
    </dgm:pt>
    <dgm:pt modelId="{1A892820-B45B-44FD-978A-4422972B618E}" type="sibTrans" cxnId="{0C4EE60B-8C72-48EA-8AF8-E2C1F5635671}">
      <dgm:prSet/>
      <dgm:spPr/>
      <dgm:t>
        <a:bodyPr/>
        <a:lstStyle/>
        <a:p>
          <a:endParaRPr lang="ru-RU"/>
        </a:p>
      </dgm:t>
    </dgm:pt>
    <dgm:pt modelId="{B83B078E-B5FD-4FB2-9283-6516EEFC454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Плавающие</a:t>
          </a:r>
          <a:r>
            <a:rPr lang="ru-RU" sz="1500" b="1" dirty="0" smtClean="0"/>
            <a:t> роботы</a:t>
          </a:r>
          <a:endParaRPr lang="ru-RU" sz="1500" dirty="0"/>
        </a:p>
      </dgm:t>
    </dgm:pt>
    <dgm:pt modelId="{27E608A3-E987-4530-93AE-DD9A883B4F0D}" type="parTrans" cxnId="{A1AD434E-7449-4F00-A098-7BB399EA3F93}">
      <dgm:prSet/>
      <dgm:spPr/>
      <dgm:t>
        <a:bodyPr/>
        <a:lstStyle/>
        <a:p>
          <a:endParaRPr lang="ru-RU"/>
        </a:p>
      </dgm:t>
    </dgm:pt>
    <dgm:pt modelId="{0B6F0902-752B-4F87-92A4-91817611E9F2}" type="sibTrans" cxnId="{A1AD434E-7449-4F00-A098-7BB399EA3F93}">
      <dgm:prSet/>
      <dgm:spPr/>
      <dgm:t>
        <a:bodyPr/>
        <a:lstStyle/>
        <a:p>
          <a:endParaRPr lang="ru-RU"/>
        </a:p>
      </dgm:t>
    </dgm:pt>
    <dgm:pt modelId="{E377BA84-EF1B-4B05-B692-1448384F23E6}">
      <dgm:prSet phldrT="[Текст]" custT="1"/>
      <dgm:spPr/>
      <dgm:t>
        <a:bodyPr lIns="0" tIns="0" rIns="0" bIns="0"/>
        <a:lstStyle/>
        <a:p>
          <a:r>
            <a:rPr lang="ru-RU" sz="2300" b="1" dirty="0" smtClean="0"/>
            <a:t>Змееподобные</a:t>
          </a:r>
          <a:r>
            <a:rPr lang="ru-RU" sz="1900" b="1" dirty="0" smtClean="0"/>
            <a:t> роботы</a:t>
          </a:r>
          <a:endParaRPr lang="ru-RU" sz="1900" dirty="0"/>
        </a:p>
      </dgm:t>
    </dgm:pt>
    <dgm:pt modelId="{82FC06BA-FEDE-43AC-AFBB-C77BDDC5221D}" type="parTrans" cxnId="{E05A202A-709B-4671-A3FE-AE74C7F96A3C}">
      <dgm:prSet/>
      <dgm:spPr/>
      <dgm:t>
        <a:bodyPr/>
        <a:lstStyle/>
        <a:p>
          <a:endParaRPr lang="ru-RU"/>
        </a:p>
      </dgm:t>
    </dgm:pt>
    <dgm:pt modelId="{C497C825-6964-4669-8097-94FF93EA20F7}" type="sibTrans" cxnId="{E05A202A-709B-4671-A3FE-AE74C7F96A3C}">
      <dgm:prSet/>
      <dgm:spPr/>
      <dgm:t>
        <a:bodyPr/>
        <a:lstStyle/>
        <a:p>
          <a:endParaRPr lang="ru-RU"/>
        </a:p>
      </dgm:t>
    </dgm:pt>
    <dgm:pt modelId="{42E418C7-1A87-402D-A238-970C5CB0350B}">
      <dgm:prSet phldrT="[Текст]" custT="1"/>
      <dgm:spPr/>
      <dgm:t>
        <a:bodyPr/>
        <a:lstStyle/>
        <a:p>
          <a:r>
            <a:rPr lang="ru-RU" sz="2800" b="1" dirty="0" smtClean="0"/>
            <a:t>Шагающие</a:t>
          </a:r>
          <a:r>
            <a:rPr lang="ru-RU" sz="1500" b="1" dirty="0" smtClean="0"/>
            <a:t>                                                роботы</a:t>
          </a:r>
          <a:endParaRPr lang="ru-RU" sz="1500" dirty="0"/>
        </a:p>
      </dgm:t>
    </dgm:pt>
    <dgm:pt modelId="{D032314E-B320-4284-A635-E915864114AC}" type="parTrans" cxnId="{81858348-D5BA-4569-BC72-2E2E2C0BB075}">
      <dgm:prSet/>
      <dgm:spPr/>
      <dgm:t>
        <a:bodyPr/>
        <a:lstStyle/>
        <a:p>
          <a:endParaRPr lang="ru-RU"/>
        </a:p>
      </dgm:t>
    </dgm:pt>
    <dgm:pt modelId="{55C026A5-714D-4419-AE9C-FAD816075054}" type="sibTrans" cxnId="{81858348-D5BA-4569-BC72-2E2E2C0BB075}">
      <dgm:prSet/>
      <dgm:spPr/>
      <dgm:t>
        <a:bodyPr/>
        <a:lstStyle/>
        <a:p>
          <a:endParaRPr lang="ru-RU"/>
        </a:p>
      </dgm:t>
    </dgm:pt>
    <dgm:pt modelId="{3095C9D3-EEC2-4EF8-A55A-DC82B7BC8BE7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Летающие</a:t>
          </a:r>
          <a:r>
            <a:rPr lang="ru-RU" sz="1500" b="1" dirty="0" smtClean="0"/>
            <a:t> роботы</a:t>
          </a:r>
          <a:endParaRPr lang="ru-RU" sz="1500" dirty="0"/>
        </a:p>
      </dgm:t>
    </dgm:pt>
    <dgm:pt modelId="{5B6DC87C-840C-4AD7-B26F-573454901F8A}" type="parTrans" cxnId="{9E62ADAD-FF62-4CCF-92DE-5CF8A024D82A}">
      <dgm:prSet/>
      <dgm:spPr/>
      <dgm:t>
        <a:bodyPr/>
        <a:lstStyle/>
        <a:p>
          <a:endParaRPr lang="ru-RU"/>
        </a:p>
      </dgm:t>
    </dgm:pt>
    <dgm:pt modelId="{B6D7A3C5-6AC0-49A4-8F87-3726AE077350}" type="sibTrans" cxnId="{9E62ADAD-FF62-4CCF-92DE-5CF8A024D82A}">
      <dgm:prSet/>
      <dgm:spPr/>
      <dgm:t>
        <a:bodyPr/>
        <a:lstStyle/>
        <a:p>
          <a:endParaRPr lang="ru-RU"/>
        </a:p>
      </dgm:t>
    </dgm:pt>
    <dgm:pt modelId="{12714C38-5EA7-4632-89F4-1B77FC2FEDE6}">
      <dgm:prSet custT="1"/>
      <dgm:spPr/>
      <dgm:t>
        <a:bodyPr/>
        <a:lstStyle/>
        <a:p>
          <a:r>
            <a:rPr lang="ru-RU" sz="1600" b="1" dirty="0" smtClean="0"/>
            <a:t>Роботы, </a:t>
          </a:r>
          <a:r>
            <a:rPr lang="ru-RU" sz="2400" b="1" dirty="0" smtClean="0"/>
            <a:t>перемещающиеся по вертикали</a:t>
          </a:r>
          <a:endParaRPr lang="ru-RU" sz="2400" dirty="0"/>
        </a:p>
      </dgm:t>
    </dgm:pt>
    <dgm:pt modelId="{48D0DD7C-7710-4B6A-92DF-ED9FA1DC0825}" type="sibTrans" cxnId="{577ACA02-08D6-410B-B333-4557FF9242CC}">
      <dgm:prSet/>
      <dgm:spPr/>
      <dgm:t>
        <a:bodyPr/>
        <a:lstStyle/>
        <a:p>
          <a:endParaRPr lang="ru-RU"/>
        </a:p>
      </dgm:t>
    </dgm:pt>
    <dgm:pt modelId="{9781419D-B501-4F73-8FEA-574D7BB34232}" type="parTrans" cxnId="{577ACA02-08D6-410B-B333-4557FF9242CC}">
      <dgm:prSet/>
      <dgm:spPr/>
      <dgm:t>
        <a:bodyPr/>
        <a:lstStyle/>
        <a:p>
          <a:endParaRPr lang="ru-RU"/>
        </a:p>
      </dgm:t>
    </dgm:pt>
    <dgm:pt modelId="{41CFD327-6E9E-4EF5-B87B-95BB5A1D47F6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prstDash val="sysDot"/>
        </a:ln>
      </dgm:spPr>
      <dgm:t>
        <a:bodyPr/>
        <a:lstStyle/>
        <a:p>
          <a:r>
            <a:rPr lang="ru-RU" sz="3000" b="1" dirty="0" smtClean="0">
              <a:latin typeface="Monotype Corsiva" pitchFamily="66" charset="0"/>
              <a:cs typeface="Times New Roman" pitchFamily="18" charset="0"/>
            </a:rPr>
            <a:t>Способы перемещения</a:t>
          </a:r>
          <a:endParaRPr lang="ru-RU" sz="3000" dirty="0">
            <a:latin typeface="Monotype Corsiva" pitchFamily="66" charset="0"/>
            <a:cs typeface="Times New Roman" pitchFamily="18" charset="0"/>
          </a:endParaRPr>
        </a:p>
      </dgm:t>
    </dgm:pt>
    <dgm:pt modelId="{FDD05284-8038-4105-AA86-F7B0E297BBC9}" type="sibTrans" cxnId="{94EF543C-9E54-4F77-9D71-4E938B847FA7}">
      <dgm:prSet/>
      <dgm:spPr/>
      <dgm:t>
        <a:bodyPr/>
        <a:lstStyle/>
        <a:p>
          <a:endParaRPr lang="ru-RU"/>
        </a:p>
      </dgm:t>
    </dgm:pt>
    <dgm:pt modelId="{26CF5EA1-F0DB-447A-8EAB-7E5CE5559A34}" type="parTrans" cxnId="{94EF543C-9E54-4F77-9D71-4E938B847FA7}">
      <dgm:prSet/>
      <dgm:spPr/>
      <dgm:t>
        <a:bodyPr/>
        <a:lstStyle/>
        <a:p>
          <a:endParaRPr lang="ru-RU"/>
        </a:p>
      </dgm:t>
    </dgm:pt>
    <dgm:pt modelId="{27EE49C4-10E6-47B4-B5DD-5E4804F31442}" type="pres">
      <dgm:prSet presAssocID="{FE2C0413-D348-4FD3-AD92-2739A547B1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7CDD18-160E-471F-BAC7-0FE43D378E7A}" type="pres">
      <dgm:prSet presAssocID="{41CFD327-6E9E-4EF5-B87B-95BB5A1D47F6}" presName="centerShape" presStyleLbl="node0" presStyleIdx="0" presStyleCnt="1" custScaleX="143848" custLinFactNeighborX="2264" custLinFactNeighborY="-3185"/>
      <dgm:spPr/>
      <dgm:t>
        <a:bodyPr/>
        <a:lstStyle/>
        <a:p>
          <a:endParaRPr lang="ru-RU"/>
        </a:p>
      </dgm:t>
    </dgm:pt>
    <dgm:pt modelId="{C49F52B2-CFBD-4753-8E0B-898E3890F577}" type="pres">
      <dgm:prSet presAssocID="{991DB567-C2DB-4FC0-BA5C-B67F7B1C0E16}" presName="Name9" presStyleLbl="parChTrans1D2" presStyleIdx="0" presStyleCnt="6"/>
      <dgm:spPr/>
      <dgm:t>
        <a:bodyPr/>
        <a:lstStyle/>
        <a:p>
          <a:endParaRPr lang="ru-RU"/>
        </a:p>
      </dgm:t>
    </dgm:pt>
    <dgm:pt modelId="{0F496205-4B62-4C5A-8134-B962D5D5C0D9}" type="pres">
      <dgm:prSet presAssocID="{991DB567-C2DB-4FC0-BA5C-B67F7B1C0E1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F5EA49B-A703-456D-A43F-2E7A0323BA2A}" type="pres">
      <dgm:prSet presAssocID="{8CC3D808-9D7D-4AAD-8225-DBE0AC6B55C9}" presName="node" presStyleLbl="node1" presStyleIdx="0" presStyleCnt="6" custScaleX="151413" custScaleY="110465" custRadScaleRad="95420" custRadScaleInc="-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26B35-22F8-4C69-A324-FFA1AFCCF9CE}" type="pres">
      <dgm:prSet presAssocID="{5B6DC87C-840C-4AD7-B26F-573454901F8A}" presName="Name9" presStyleLbl="parChTrans1D2" presStyleIdx="1" presStyleCnt="6"/>
      <dgm:spPr/>
      <dgm:t>
        <a:bodyPr/>
        <a:lstStyle/>
        <a:p>
          <a:endParaRPr lang="ru-RU"/>
        </a:p>
      </dgm:t>
    </dgm:pt>
    <dgm:pt modelId="{07190EB8-9910-4E5A-A4A7-729089E9D6D4}" type="pres">
      <dgm:prSet presAssocID="{5B6DC87C-840C-4AD7-B26F-573454901F8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E78EEF2-C514-4248-9589-E602C6481850}" type="pres">
      <dgm:prSet presAssocID="{3095C9D3-EEC2-4EF8-A55A-DC82B7BC8BE7}" presName="node" presStyleLbl="node1" presStyleIdx="1" presStyleCnt="6" custScaleX="155996" custScaleY="110595" custRadScaleRad="126195" custRadScaleInc="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4D86F-D793-464D-A088-BE0A40040688}" type="pres">
      <dgm:prSet presAssocID="{27E608A3-E987-4530-93AE-DD9A883B4F0D}" presName="Name9" presStyleLbl="parChTrans1D2" presStyleIdx="2" presStyleCnt="6"/>
      <dgm:spPr/>
      <dgm:t>
        <a:bodyPr/>
        <a:lstStyle/>
        <a:p>
          <a:endParaRPr lang="ru-RU"/>
        </a:p>
      </dgm:t>
    </dgm:pt>
    <dgm:pt modelId="{AF528F44-7871-4F86-83A8-3720AE2DE5AC}" type="pres">
      <dgm:prSet presAssocID="{27E608A3-E987-4530-93AE-DD9A883B4F0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B75D7C2-5034-4137-9030-F07E64705EE9}" type="pres">
      <dgm:prSet presAssocID="{B83B078E-B5FD-4FB2-9283-6516EEFC4544}" presName="node" presStyleLbl="node1" presStyleIdx="2" presStyleCnt="6" custScaleX="170090" custScaleY="99926" custRadScaleRad="121510" custRadScaleInc="-45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A9A12-2AB5-40C3-BE62-A1F9FB74308B}" type="pres">
      <dgm:prSet presAssocID="{9781419D-B501-4F73-8FEA-574D7BB34232}" presName="Name9" presStyleLbl="parChTrans1D2" presStyleIdx="3" presStyleCnt="6"/>
      <dgm:spPr/>
      <dgm:t>
        <a:bodyPr/>
        <a:lstStyle/>
        <a:p>
          <a:endParaRPr lang="ru-RU"/>
        </a:p>
      </dgm:t>
    </dgm:pt>
    <dgm:pt modelId="{3CB894B8-54DE-49FD-8CEC-3456EBD69672}" type="pres">
      <dgm:prSet presAssocID="{9781419D-B501-4F73-8FEA-574D7BB3423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A5BE10B-8029-4660-84F8-1B01009257C7}" type="pres">
      <dgm:prSet presAssocID="{12714C38-5EA7-4632-89F4-1B77FC2FEDE6}" presName="node" presStyleLbl="node1" presStyleIdx="3" presStyleCnt="6" custScaleX="236276" custScaleY="119557" custRadScaleRad="92674" custRadScaleInc="1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5DD2D-E07A-4E17-98F0-28C288EF4DAC}" type="pres">
      <dgm:prSet presAssocID="{82FC06BA-FEDE-43AC-AFBB-C77BDDC5221D}" presName="Name9" presStyleLbl="parChTrans1D2" presStyleIdx="4" presStyleCnt="6"/>
      <dgm:spPr/>
      <dgm:t>
        <a:bodyPr/>
        <a:lstStyle/>
        <a:p>
          <a:endParaRPr lang="ru-RU"/>
        </a:p>
      </dgm:t>
    </dgm:pt>
    <dgm:pt modelId="{88F62E44-2864-4A9A-BECD-F1A7B113CF9A}" type="pres">
      <dgm:prSet presAssocID="{82FC06BA-FEDE-43AC-AFBB-C77BDDC5221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E0E5756-B9D9-4DEB-8DB5-543805737FB5}" type="pres">
      <dgm:prSet presAssocID="{E377BA84-EF1B-4B05-B692-1448384F23E6}" presName="node" presStyleLbl="node1" presStyleIdx="4" presStyleCnt="6" custScaleX="176787" custScaleY="110595" custRadScaleRad="123502" custRadScaleInc="6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07EE7-F3CD-4CDD-B909-645B914896B5}" type="pres">
      <dgm:prSet presAssocID="{D032314E-B320-4284-A635-E915864114AC}" presName="Name9" presStyleLbl="parChTrans1D2" presStyleIdx="5" presStyleCnt="6"/>
      <dgm:spPr/>
      <dgm:t>
        <a:bodyPr/>
        <a:lstStyle/>
        <a:p>
          <a:endParaRPr lang="ru-RU"/>
        </a:p>
      </dgm:t>
    </dgm:pt>
    <dgm:pt modelId="{47FB9E67-3A10-4B45-A6CD-519A0ED3EB72}" type="pres">
      <dgm:prSet presAssocID="{D032314E-B320-4284-A635-E915864114A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0115302-2C35-4088-88F3-BED2263F259E}" type="pres">
      <dgm:prSet presAssocID="{42E418C7-1A87-402D-A238-970C5CB0350B}" presName="node" presStyleLbl="node1" presStyleIdx="5" presStyleCnt="6" custScaleX="160461" custScaleY="115066" custRadScaleRad="149304" custRadScaleInc="8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E3A89-A82E-40A9-8279-A62B379EEF7C}" type="presOf" srcId="{27E608A3-E987-4530-93AE-DD9A883B4F0D}" destId="{7E14D86F-D793-464D-A088-BE0A40040688}" srcOrd="0" destOrd="0" presId="urn:microsoft.com/office/officeart/2005/8/layout/radial1"/>
    <dgm:cxn modelId="{A1AD434E-7449-4F00-A098-7BB399EA3F93}" srcId="{41CFD327-6E9E-4EF5-B87B-95BB5A1D47F6}" destId="{B83B078E-B5FD-4FB2-9283-6516EEFC4544}" srcOrd="2" destOrd="0" parTransId="{27E608A3-E987-4530-93AE-DD9A883B4F0D}" sibTransId="{0B6F0902-752B-4F87-92A4-91817611E9F2}"/>
    <dgm:cxn modelId="{3EF80F87-408B-41CF-8DED-A8ACA52BC099}" type="presOf" srcId="{D032314E-B320-4284-A635-E915864114AC}" destId="{F1707EE7-F3CD-4CDD-B909-645B914896B5}" srcOrd="0" destOrd="0" presId="urn:microsoft.com/office/officeart/2005/8/layout/radial1"/>
    <dgm:cxn modelId="{31729EB3-A20A-487D-B976-FC97169FAD63}" type="presOf" srcId="{41CFD327-6E9E-4EF5-B87B-95BB5A1D47F6}" destId="{477CDD18-160E-471F-BAC7-0FE43D378E7A}" srcOrd="0" destOrd="0" presId="urn:microsoft.com/office/officeart/2005/8/layout/radial1"/>
    <dgm:cxn modelId="{9E62ADAD-FF62-4CCF-92DE-5CF8A024D82A}" srcId="{41CFD327-6E9E-4EF5-B87B-95BB5A1D47F6}" destId="{3095C9D3-EEC2-4EF8-A55A-DC82B7BC8BE7}" srcOrd="1" destOrd="0" parTransId="{5B6DC87C-840C-4AD7-B26F-573454901F8A}" sibTransId="{B6D7A3C5-6AC0-49A4-8F87-3726AE077350}"/>
    <dgm:cxn modelId="{0A5BD34C-B379-4D2F-8231-6BC91BF32F85}" type="presOf" srcId="{991DB567-C2DB-4FC0-BA5C-B67F7B1C0E16}" destId="{C49F52B2-CFBD-4753-8E0B-898E3890F577}" srcOrd="0" destOrd="0" presId="urn:microsoft.com/office/officeart/2005/8/layout/radial1"/>
    <dgm:cxn modelId="{9564BF42-45EC-422D-9ADD-3A48E5DA150C}" type="presOf" srcId="{5B6DC87C-840C-4AD7-B26F-573454901F8A}" destId="{07190EB8-9910-4E5A-A4A7-729089E9D6D4}" srcOrd="1" destOrd="0" presId="urn:microsoft.com/office/officeart/2005/8/layout/radial1"/>
    <dgm:cxn modelId="{0C4EE60B-8C72-48EA-8AF8-E2C1F5635671}" srcId="{41CFD327-6E9E-4EF5-B87B-95BB5A1D47F6}" destId="{8CC3D808-9D7D-4AAD-8225-DBE0AC6B55C9}" srcOrd="0" destOrd="0" parTransId="{991DB567-C2DB-4FC0-BA5C-B67F7B1C0E16}" sibTransId="{1A892820-B45B-44FD-978A-4422972B618E}"/>
    <dgm:cxn modelId="{8B4B03DE-D8AA-4DF6-8449-E9A65445211C}" type="presOf" srcId="{12714C38-5EA7-4632-89F4-1B77FC2FEDE6}" destId="{BA5BE10B-8029-4660-84F8-1B01009257C7}" srcOrd="0" destOrd="0" presId="urn:microsoft.com/office/officeart/2005/8/layout/radial1"/>
    <dgm:cxn modelId="{B8E547C1-06AA-49E1-B376-5A18093A03B7}" type="presOf" srcId="{8CC3D808-9D7D-4AAD-8225-DBE0AC6B55C9}" destId="{7F5EA49B-A703-456D-A43F-2E7A0323BA2A}" srcOrd="0" destOrd="0" presId="urn:microsoft.com/office/officeart/2005/8/layout/radial1"/>
    <dgm:cxn modelId="{37965AD3-E0BB-4866-9FFD-F7A6A25F44E7}" type="presOf" srcId="{FE2C0413-D348-4FD3-AD92-2739A547B173}" destId="{27EE49C4-10E6-47B4-B5DD-5E4804F31442}" srcOrd="0" destOrd="0" presId="urn:microsoft.com/office/officeart/2005/8/layout/radial1"/>
    <dgm:cxn modelId="{81858348-D5BA-4569-BC72-2E2E2C0BB075}" srcId="{41CFD327-6E9E-4EF5-B87B-95BB5A1D47F6}" destId="{42E418C7-1A87-402D-A238-970C5CB0350B}" srcOrd="5" destOrd="0" parTransId="{D032314E-B320-4284-A635-E915864114AC}" sibTransId="{55C026A5-714D-4419-AE9C-FAD816075054}"/>
    <dgm:cxn modelId="{BE52E683-BC74-4031-A2AA-8821CEE261F7}" type="presOf" srcId="{991DB567-C2DB-4FC0-BA5C-B67F7B1C0E16}" destId="{0F496205-4B62-4C5A-8134-B962D5D5C0D9}" srcOrd="1" destOrd="0" presId="urn:microsoft.com/office/officeart/2005/8/layout/radial1"/>
    <dgm:cxn modelId="{4BD4D95F-4077-4158-999D-CC18CC98EB60}" type="presOf" srcId="{82FC06BA-FEDE-43AC-AFBB-C77BDDC5221D}" destId="{88F62E44-2864-4A9A-BECD-F1A7B113CF9A}" srcOrd="1" destOrd="0" presId="urn:microsoft.com/office/officeart/2005/8/layout/radial1"/>
    <dgm:cxn modelId="{94EF543C-9E54-4F77-9D71-4E938B847FA7}" srcId="{FE2C0413-D348-4FD3-AD92-2739A547B173}" destId="{41CFD327-6E9E-4EF5-B87B-95BB5A1D47F6}" srcOrd="0" destOrd="0" parTransId="{26CF5EA1-F0DB-447A-8EAB-7E5CE5559A34}" sibTransId="{FDD05284-8038-4105-AA86-F7B0E297BBC9}"/>
    <dgm:cxn modelId="{E85A7A23-2F0B-42D1-9409-D264B464D7C2}" type="presOf" srcId="{42E418C7-1A87-402D-A238-970C5CB0350B}" destId="{00115302-2C35-4088-88F3-BED2263F259E}" srcOrd="0" destOrd="0" presId="urn:microsoft.com/office/officeart/2005/8/layout/radial1"/>
    <dgm:cxn modelId="{3386F6A1-3166-4399-A430-13408D37BD62}" type="presOf" srcId="{82FC06BA-FEDE-43AC-AFBB-C77BDDC5221D}" destId="{DD25DD2D-E07A-4E17-98F0-28C288EF4DAC}" srcOrd="0" destOrd="0" presId="urn:microsoft.com/office/officeart/2005/8/layout/radial1"/>
    <dgm:cxn modelId="{E8F66FA7-D258-4624-B17E-7D38AEC30D37}" type="presOf" srcId="{9781419D-B501-4F73-8FEA-574D7BB34232}" destId="{DBFA9A12-2AB5-40C3-BE62-A1F9FB74308B}" srcOrd="0" destOrd="0" presId="urn:microsoft.com/office/officeart/2005/8/layout/radial1"/>
    <dgm:cxn modelId="{0AC030C6-9583-4B45-B783-5DC7F178806C}" type="presOf" srcId="{E377BA84-EF1B-4B05-B692-1448384F23E6}" destId="{BE0E5756-B9D9-4DEB-8DB5-543805737FB5}" srcOrd="0" destOrd="0" presId="urn:microsoft.com/office/officeart/2005/8/layout/radial1"/>
    <dgm:cxn modelId="{E05A202A-709B-4671-A3FE-AE74C7F96A3C}" srcId="{41CFD327-6E9E-4EF5-B87B-95BB5A1D47F6}" destId="{E377BA84-EF1B-4B05-B692-1448384F23E6}" srcOrd="4" destOrd="0" parTransId="{82FC06BA-FEDE-43AC-AFBB-C77BDDC5221D}" sibTransId="{C497C825-6964-4669-8097-94FF93EA20F7}"/>
    <dgm:cxn modelId="{22310E92-F7CE-43B3-8995-E60317658126}" type="presOf" srcId="{5B6DC87C-840C-4AD7-B26F-573454901F8A}" destId="{D9B26B35-22F8-4C69-A324-FFA1AFCCF9CE}" srcOrd="0" destOrd="0" presId="urn:microsoft.com/office/officeart/2005/8/layout/radial1"/>
    <dgm:cxn modelId="{E4EFE1A4-273E-4909-AC5E-86298F37DCD7}" type="presOf" srcId="{9781419D-B501-4F73-8FEA-574D7BB34232}" destId="{3CB894B8-54DE-49FD-8CEC-3456EBD69672}" srcOrd="1" destOrd="0" presId="urn:microsoft.com/office/officeart/2005/8/layout/radial1"/>
    <dgm:cxn modelId="{577ACA02-08D6-410B-B333-4557FF9242CC}" srcId="{41CFD327-6E9E-4EF5-B87B-95BB5A1D47F6}" destId="{12714C38-5EA7-4632-89F4-1B77FC2FEDE6}" srcOrd="3" destOrd="0" parTransId="{9781419D-B501-4F73-8FEA-574D7BB34232}" sibTransId="{48D0DD7C-7710-4B6A-92DF-ED9FA1DC0825}"/>
    <dgm:cxn modelId="{2DCA7D05-0BE3-4705-9E73-AB215C7D5168}" type="presOf" srcId="{D032314E-B320-4284-A635-E915864114AC}" destId="{47FB9E67-3A10-4B45-A6CD-519A0ED3EB72}" srcOrd="1" destOrd="0" presId="urn:microsoft.com/office/officeart/2005/8/layout/radial1"/>
    <dgm:cxn modelId="{ADB36798-C1B5-484B-B15F-B69092393B46}" type="presOf" srcId="{B83B078E-B5FD-4FB2-9283-6516EEFC4544}" destId="{EB75D7C2-5034-4137-9030-F07E64705EE9}" srcOrd="0" destOrd="0" presId="urn:microsoft.com/office/officeart/2005/8/layout/radial1"/>
    <dgm:cxn modelId="{5DEA3A72-9063-499C-BAB0-70B0F5E9DF12}" type="presOf" srcId="{27E608A3-E987-4530-93AE-DD9A883B4F0D}" destId="{AF528F44-7871-4F86-83A8-3720AE2DE5AC}" srcOrd="1" destOrd="0" presId="urn:microsoft.com/office/officeart/2005/8/layout/radial1"/>
    <dgm:cxn modelId="{D903BFDD-DBBB-4BCD-9D41-28B2D817A57D}" type="presOf" srcId="{3095C9D3-EEC2-4EF8-A55A-DC82B7BC8BE7}" destId="{AE78EEF2-C514-4248-9589-E602C6481850}" srcOrd="0" destOrd="0" presId="urn:microsoft.com/office/officeart/2005/8/layout/radial1"/>
    <dgm:cxn modelId="{C268F648-3205-416E-B530-BC16002C31B4}" type="presParOf" srcId="{27EE49C4-10E6-47B4-B5DD-5E4804F31442}" destId="{477CDD18-160E-471F-BAC7-0FE43D378E7A}" srcOrd="0" destOrd="0" presId="urn:microsoft.com/office/officeart/2005/8/layout/radial1"/>
    <dgm:cxn modelId="{440107B2-7B3C-4715-9458-636EDED6D25E}" type="presParOf" srcId="{27EE49C4-10E6-47B4-B5DD-5E4804F31442}" destId="{C49F52B2-CFBD-4753-8E0B-898E3890F577}" srcOrd="1" destOrd="0" presId="urn:microsoft.com/office/officeart/2005/8/layout/radial1"/>
    <dgm:cxn modelId="{40F2DF34-90B3-4BE7-A539-00DD692AC848}" type="presParOf" srcId="{C49F52B2-CFBD-4753-8E0B-898E3890F577}" destId="{0F496205-4B62-4C5A-8134-B962D5D5C0D9}" srcOrd="0" destOrd="0" presId="urn:microsoft.com/office/officeart/2005/8/layout/radial1"/>
    <dgm:cxn modelId="{E2AE19EC-CC79-4D9E-9F6E-190716BFEBAB}" type="presParOf" srcId="{27EE49C4-10E6-47B4-B5DD-5E4804F31442}" destId="{7F5EA49B-A703-456D-A43F-2E7A0323BA2A}" srcOrd="2" destOrd="0" presId="urn:microsoft.com/office/officeart/2005/8/layout/radial1"/>
    <dgm:cxn modelId="{E8B1ACD2-9470-4E11-96C5-BF312F20EFE0}" type="presParOf" srcId="{27EE49C4-10E6-47B4-B5DD-5E4804F31442}" destId="{D9B26B35-22F8-4C69-A324-FFA1AFCCF9CE}" srcOrd="3" destOrd="0" presId="urn:microsoft.com/office/officeart/2005/8/layout/radial1"/>
    <dgm:cxn modelId="{3E8129E3-36ED-4275-88FA-DC22F894B781}" type="presParOf" srcId="{D9B26B35-22F8-4C69-A324-FFA1AFCCF9CE}" destId="{07190EB8-9910-4E5A-A4A7-729089E9D6D4}" srcOrd="0" destOrd="0" presId="urn:microsoft.com/office/officeart/2005/8/layout/radial1"/>
    <dgm:cxn modelId="{B4877F7C-5124-444A-8CDF-0F0D49086049}" type="presParOf" srcId="{27EE49C4-10E6-47B4-B5DD-5E4804F31442}" destId="{AE78EEF2-C514-4248-9589-E602C6481850}" srcOrd="4" destOrd="0" presId="urn:microsoft.com/office/officeart/2005/8/layout/radial1"/>
    <dgm:cxn modelId="{3D6662B5-C7CC-4011-9AA8-51E645DD0044}" type="presParOf" srcId="{27EE49C4-10E6-47B4-B5DD-5E4804F31442}" destId="{7E14D86F-D793-464D-A088-BE0A40040688}" srcOrd="5" destOrd="0" presId="urn:microsoft.com/office/officeart/2005/8/layout/radial1"/>
    <dgm:cxn modelId="{76B0C604-509D-43E8-B03E-77AAE9010D7D}" type="presParOf" srcId="{7E14D86F-D793-464D-A088-BE0A40040688}" destId="{AF528F44-7871-4F86-83A8-3720AE2DE5AC}" srcOrd="0" destOrd="0" presId="urn:microsoft.com/office/officeart/2005/8/layout/radial1"/>
    <dgm:cxn modelId="{73A80EC3-C969-4FCD-B5D9-24506FE8E5DB}" type="presParOf" srcId="{27EE49C4-10E6-47B4-B5DD-5E4804F31442}" destId="{EB75D7C2-5034-4137-9030-F07E64705EE9}" srcOrd="6" destOrd="0" presId="urn:microsoft.com/office/officeart/2005/8/layout/radial1"/>
    <dgm:cxn modelId="{9CBEA7F8-4236-4942-835C-AC585C40AE31}" type="presParOf" srcId="{27EE49C4-10E6-47B4-B5DD-5E4804F31442}" destId="{DBFA9A12-2AB5-40C3-BE62-A1F9FB74308B}" srcOrd="7" destOrd="0" presId="urn:microsoft.com/office/officeart/2005/8/layout/radial1"/>
    <dgm:cxn modelId="{85FF393E-122E-4FBE-9DE9-5D20CF220BC6}" type="presParOf" srcId="{DBFA9A12-2AB5-40C3-BE62-A1F9FB74308B}" destId="{3CB894B8-54DE-49FD-8CEC-3456EBD69672}" srcOrd="0" destOrd="0" presId="urn:microsoft.com/office/officeart/2005/8/layout/radial1"/>
    <dgm:cxn modelId="{8FC53294-379D-4B9E-8CEF-E64F3EC422D4}" type="presParOf" srcId="{27EE49C4-10E6-47B4-B5DD-5E4804F31442}" destId="{BA5BE10B-8029-4660-84F8-1B01009257C7}" srcOrd="8" destOrd="0" presId="urn:microsoft.com/office/officeart/2005/8/layout/radial1"/>
    <dgm:cxn modelId="{4CFD3095-C075-4135-9FAD-8AD0E8C610F6}" type="presParOf" srcId="{27EE49C4-10E6-47B4-B5DD-5E4804F31442}" destId="{DD25DD2D-E07A-4E17-98F0-28C288EF4DAC}" srcOrd="9" destOrd="0" presId="urn:microsoft.com/office/officeart/2005/8/layout/radial1"/>
    <dgm:cxn modelId="{BDFBEEE2-0716-43BD-863E-0C51F74FDDB1}" type="presParOf" srcId="{DD25DD2D-E07A-4E17-98F0-28C288EF4DAC}" destId="{88F62E44-2864-4A9A-BECD-F1A7B113CF9A}" srcOrd="0" destOrd="0" presId="urn:microsoft.com/office/officeart/2005/8/layout/radial1"/>
    <dgm:cxn modelId="{DFD14FEA-2A7B-4FDA-92BD-E535D65F1585}" type="presParOf" srcId="{27EE49C4-10E6-47B4-B5DD-5E4804F31442}" destId="{BE0E5756-B9D9-4DEB-8DB5-543805737FB5}" srcOrd="10" destOrd="0" presId="urn:microsoft.com/office/officeart/2005/8/layout/radial1"/>
    <dgm:cxn modelId="{8EC5A3CD-BF79-48CE-8429-944E097C4AB9}" type="presParOf" srcId="{27EE49C4-10E6-47B4-B5DD-5E4804F31442}" destId="{F1707EE7-F3CD-4CDD-B909-645B914896B5}" srcOrd="11" destOrd="0" presId="urn:microsoft.com/office/officeart/2005/8/layout/radial1"/>
    <dgm:cxn modelId="{1966C8C5-282D-49AD-840F-6D1E93534390}" type="presParOf" srcId="{F1707EE7-F3CD-4CDD-B909-645B914896B5}" destId="{47FB9E67-3A10-4B45-A6CD-519A0ED3EB72}" srcOrd="0" destOrd="0" presId="urn:microsoft.com/office/officeart/2005/8/layout/radial1"/>
    <dgm:cxn modelId="{083C6108-FB7C-498C-B44E-942C7F61AE28}" type="presParOf" srcId="{27EE49C4-10E6-47B4-B5DD-5E4804F31442}" destId="{00115302-2C35-4088-88F3-BED2263F259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CDD18-160E-471F-BAC7-0FE43D378E7A}">
      <dsp:nvSpPr>
        <dsp:cNvPr id="0" name=""/>
        <dsp:cNvSpPr/>
      </dsp:nvSpPr>
      <dsp:spPr>
        <a:xfrm>
          <a:off x="3357552" y="2285973"/>
          <a:ext cx="2714647" cy="1887163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lt1"/>
          </a:solidFill>
          <a:prstDash val="sysDot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Monotype Corsiva" pitchFamily="66" charset="0"/>
              <a:cs typeface="Times New Roman" pitchFamily="18" charset="0"/>
            </a:rPr>
            <a:t>Способы перемещения</a:t>
          </a:r>
          <a:endParaRPr lang="ru-RU" sz="300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3357552" y="2285973"/>
        <a:ext cx="2714647" cy="1887163"/>
      </dsp:txXfrm>
    </dsp:sp>
    <dsp:sp modelId="{C49F52B2-CFBD-4753-8E0B-898E3890F577}">
      <dsp:nvSpPr>
        <dsp:cNvPr id="0" name=""/>
        <dsp:cNvSpPr/>
      </dsp:nvSpPr>
      <dsp:spPr>
        <a:xfrm rot="15903595">
          <a:off x="4521686" y="2166563"/>
          <a:ext cx="205831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05831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903595">
        <a:off x="4619456" y="2179992"/>
        <a:ext cx="10291" cy="10291"/>
      </dsp:txXfrm>
    </dsp:sp>
    <dsp:sp modelId="{7F5EA49B-A703-456D-A43F-2E7A0323BA2A}">
      <dsp:nvSpPr>
        <dsp:cNvPr id="0" name=""/>
        <dsp:cNvSpPr/>
      </dsp:nvSpPr>
      <dsp:spPr>
        <a:xfrm>
          <a:off x="3097119" y="15"/>
          <a:ext cx="2857411" cy="2084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Колёсные</a:t>
          </a:r>
          <a:r>
            <a:rPr lang="ru-RU" sz="1500" b="1" kern="1200" dirty="0" smtClean="0"/>
            <a:t> и гусеничные роботы</a:t>
          </a:r>
          <a:endParaRPr lang="ru-RU" sz="1500" kern="1200" dirty="0"/>
        </a:p>
      </dsp:txBody>
      <dsp:txXfrm>
        <a:off x="3097119" y="15"/>
        <a:ext cx="2857411" cy="2084655"/>
      </dsp:txXfrm>
    </dsp:sp>
    <dsp:sp modelId="{D9B26B35-22F8-4C69-A324-FFA1AFCCF9CE}">
      <dsp:nvSpPr>
        <dsp:cNvPr id="0" name=""/>
        <dsp:cNvSpPr/>
      </dsp:nvSpPr>
      <dsp:spPr>
        <a:xfrm rot="19933050">
          <a:off x="5775275" y="2554670"/>
          <a:ext cx="37065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70652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33050">
        <a:off x="5951334" y="2563978"/>
        <a:ext cx="18532" cy="18532"/>
      </dsp:txXfrm>
    </dsp:sp>
    <dsp:sp modelId="{AE78EEF2-C514-4248-9589-E602C6481850}">
      <dsp:nvSpPr>
        <dsp:cNvPr id="0" name=""/>
        <dsp:cNvSpPr/>
      </dsp:nvSpPr>
      <dsp:spPr>
        <a:xfrm>
          <a:off x="5834057" y="820863"/>
          <a:ext cx="2943900" cy="208710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Летающие</a:t>
          </a:r>
          <a:r>
            <a:rPr lang="ru-RU" sz="1500" b="1" kern="1200" dirty="0" smtClean="0"/>
            <a:t> роботы</a:t>
          </a:r>
          <a:endParaRPr lang="ru-RU" sz="1500" kern="1200" dirty="0"/>
        </a:p>
      </dsp:txBody>
      <dsp:txXfrm>
        <a:off x="5834057" y="820863"/>
        <a:ext cx="2943900" cy="2087108"/>
      </dsp:txXfrm>
    </dsp:sp>
    <dsp:sp modelId="{7E14D86F-D793-464D-A088-BE0A40040688}">
      <dsp:nvSpPr>
        <dsp:cNvPr id="0" name=""/>
        <dsp:cNvSpPr/>
      </dsp:nvSpPr>
      <dsp:spPr>
        <a:xfrm rot="1196968">
          <a:off x="5912163" y="3681275"/>
          <a:ext cx="1967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6786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96968">
        <a:off x="6005636" y="3694930"/>
        <a:ext cx="9839" cy="9839"/>
      </dsp:txXfrm>
    </dsp:sp>
    <dsp:sp modelId="{EB75D7C2-5034-4137-9030-F07E64705EE9}">
      <dsp:nvSpPr>
        <dsp:cNvPr id="0" name=""/>
        <dsp:cNvSpPr/>
      </dsp:nvSpPr>
      <dsp:spPr>
        <a:xfrm>
          <a:off x="5863470" y="3286125"/>
          <a:ext cx="3209877" cy="188576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Плавающие</a:t>
          </a:r>
          <a:r>
            <a:rPr lang="ru-RU" sz="1500" b="1" kern="1200" dirty="0" smtClean="0"/>
            <a:t> роботы</a:t>
          </a:r>
          <a:endParaRPr lang="ru-RU" sz="1500" kern="1200" dirty="0"/>
        </a:p>
      </dsp:txBody>
      <dsp:txXfrm>
        <a:off x="5863470" y="3286125"/>
        <a:ext cx="3209877" cy="1885767"/>
      </dsp:txXfrm>
    </dsp:sp>
    <dsp:sp modelId="{DBFA9A12-2AB5-40C3-BE62-A1F9FB74308B}">
      <dsp:nvSpPr>
        <dsp:cNvPr id="0" name=""/>
        <dsp:cNvSpPr/>
      </dsp:nvSpPr>
      <dsp:spPr>
        <a:xfrm rot="5774023">
          <a:off x="4410464" y="4332668"/>
          <a:ext cx="363779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63779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774023">
        <a:off x="4583259" y="4342148"/>
        <a:ext cx="18188" cy="18188"/>
      </dsp:txXfrm>
    </dsp:sp>
    <dsp:sp modelId="{BA5BE10B-8029-4660-84F8-1B01009257C7}">
      <dsp:nvSpPr>
        <dsp:cNvPr id="0" name=""/>
        <dsp:cNvSpPr/>
      </dsp:nvSpPr>
      <dsp:spPr>
        <a:xfrm>
          <a:off x="2220109" y="4530337"/>
          <a:ext cx="4458915" cy="2256236"/>
        </a:xfrm>
        <a:prstGeom prst="ellipse">
          <a:avLst/>
        </a:prstGeom>
        <a:solidFill>
          <a:schemeClr val="accent4">
            <a:hueOff val="-1926202"/>
            <a:satOff val="23814"/>
            <a:lumOff val="-7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Роботы, </a:t>
          </a:r>
          <a:r>
            <a:rPr lang="ru-RU" sz="2400" b="1" kern="1200" dirty="0" smtClean="0"/>
            <a:t>перемещающиеся по вертикали</a:t>
          </a:r>
          <a:endParaRPr lang="ru-RU" sz="2400" kern="1200" dirty="0"/>
        </a:p>
      </dsp:txBody>
      <dsp:txXfrm>
        <a:off x="2220109" y="4530337"/>
        <a:ext cx="4458915" cy="2256236"/>
      </dsp:txXfrm>
    </dsp:sp>
    <dsp:sp modelId="{DD25DD2D-E07A-4E17-98F0-28C288EF4DAC}">
      <dsp:nvSpPr>
        <dsp:cNvPr id="0" name=""/>
        <dsp:cNvSpPr/>
      </dsp:nvSpPr>
      <dsp:spPr>
        <a:xfrm rot="10054248">
          <a:off x="3239318" y="3515930"/>
          <a:ext cx="18385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3857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54248">
        <a:off x="3326650" y="3529908"/>
        <a:ext cx="9192" cy="9192"/>
      </dsp:txXfrm>
    </dsp:sp>
    <dsp:sp modelId="{BE0E5756-B9D9-4DEB-8DB5-543805737FB5}">
      <dsp:nvSpPr>
        <dsp:cNvPr id="0" name=""/>
        <dsp:cNvSpPr/>
      </dsp:nvSpPr>
      <dsp:spPr>
        <a:xfrm>
          <a:off x="0" y="2857499"/>
          <a:ext cx="3336260" cy="2087108"/>
        </a:xfrm>
        <a:prstGeom prst="ellipse">
          <a:avLst/>
        </a:prstGeom>
        <a:solidFill>
          <a:schemeClr val="accent4">
            <a:hueOff val="-2568269"/>
            <a:satOff val="31752"/>
            <a:lumOff val="-103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Змееподобные</a:t>
          </a:r>
          <a:r>
            <a:rPr lang="ru-RU" sz="1900" b="1" kern="1200" dirty="0" smtClean="0"/>
            <a:t> роботы</a:t>
          </a:r>
          <a:endParaRPr lang="ru-RU" sz="1900" kern="1200" dirty="0"/>
        </a:p>
      </dsp:txBody>
      <dsp:txXfrm>
        <a:off x="0" y="2857499"/>
        <a:ext cx="3336260" cy="2087108"/>
      </dsp:txXfrm>
    </dsp:sp>
    <dsp:sp modelId="{F1707EE7-F3CD-4CDD-B909-645B914896B5}">
      <dsp:nvSpPr>
        <dsp:cNvPr id="0" name=""/>
        <dsp:cNvSpPr/>
      </dsp:nvSpPr>
      <dsp:spPr>
        <a:xfrm rot="12579818">
          <a:off x="2626913" y="2338113"/>
          <a:ext cx="111080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110808" y="185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579818">
        <a:off x="3154547" y="2328917"/>
        <a:ext cx="55540" cy="55540"/>
      </dsp:txXfrm>
    </dsp:sp>
    <dsp:sp modelId="{00115302-2C35-4088-88F3-BED2263F259E}">
      <dsp:nvSpPr>
        <dsp:cNvPr id="0" name=""/>
        <dsp:cNvSpPr/>
      </dsp:nvSpPr>
      <dsp:spPr>
        <a:xfrm>
          <a:off x="0" y="320802"/>
          <a:ext cx="3028162" cy="2171483"/>
        </a:xfrm>
        <a:prstGeom prst="ellipse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Шагающие</a:t>
          </a:r>
          <a:r>
            <a:rPr lang="ru-RU" sz="1500" b="1" kern="1200" dirty="0" smtClean="0"/>
            <a:t>                                                роботы</a:t>
          </a:r>
          <a:endParaRPr lang="ru-RU" sz="1500" kern="1200" dirty="0"/>
        </a:p>
      </dsp:txBody>
      <dsp:txXfrm>
        <a:off x="0" y="320802"/>
        <a:ext cx="3028162" cy="2171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7BD950-6599-4AC9-AFE6-2F32C3AE581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0AB7B8-536C-4DDC-A6E1-08F6DE4C3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3&#1080;%20&#1079;&#1072;&#1082;&#1086;&#1085;&#1072;%20&#1076;&#1083;&#1103;%20&#1088;&#1086;&#1073;&#1086;&#1090;&#1072;.ppt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hyperlink" Target="&#1056;&#1086;&#1073;&#1086;&#1090;%20-%20&#1072;&#1092;&#1088;&#1080;&#1082;&#1072;&#1085;&#1089;&#1082;&#1072;&#1103;%20&#1084;&#1099;&#1096;&#1082;&#1072;%20&#1080;&#1079;%20&#1071;&#1087;&#1086;&#1085;&#1080;&#1080;%20.pptx" TargetMode="External"/><Relationship Id="rId4" Type="http://schemas.openxmlformats.org/officeDocument/2006/relationships/hyperlink" Target="Robovox%20&#1088;&#1086;&#1073;&#1086;&#1090;%20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iderweb-random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081" y="2178811"/>
            <a:ext cx="6238919" cy="4679189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2" y="2143116"/>
            <a:ext cx="2928926" cy="450057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B0F0"/>
                </a:solidFill>
              </a:rPr>
              <a:t>Робототехника опирается на электронику, механику, программирование.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00306"/>
          </a:xfrm>
          <a:noFill/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Робототе́хника</a:t>
            </a:r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itchFamily="66" charset="0"/>
              </a:rPr>
              <a:t> </a:t>
            </a: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прикладная наука,                   занимающаяся разработкой автоматизированных технических систем.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6" name="Багетная рамка 5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7" name="Стрелка влево 6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8" name="Стрелка влево 7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Мои документы\Я, а не т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757" y="0"/>
            <a:ext cx="47172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3116"/>
            <a:ext cx="7000924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Системы управления: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2860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  <a:hlinkClick r:id="rId3" action="ppaction://hlinksldjump"/>
              </a:rPr>
              <a:t>Биотехнические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21442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  <a:hlinkClick r:id="rId4" action="ppaction://hlinksldjump"/>
              </a:rPr>
              <a:t>Автоматические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464344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  <a:hlinkClick r:id="rId5" action="ppaction://hlinksldjump"/>
              </a:rPr>
              <a:t>Интерактивные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500298" y="1255987"/>
            <a:ext cx="1071570" cy="1143008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6072198" y="1857364"/>
            <a:ext cx="857256" cy="571504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14744" y="3286124"/>
            <a:ext cx="1000132" cy="135732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5" name="Багетная рамка 14">
              <a:hlinkClick r:id="rId6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6" name="Стрелка влево 15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7" name="Стрелка влево 16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775559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3967604" cy="37623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15304" cy="128588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  <a:cs typeface="Times New Roman" pitchFamily="18" charset="0"/>
              </a:rPr>
              <a:t>Биотехнические системы управления: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071546"/>
            <a:ext cx="5929322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командные (кнопочное и рычажное управление отдельными звеньями);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копирующие (повтор движения человека, экзоскелеты);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полуавтоматические (управление одним органом);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Book Antiqu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Стрелка влево 13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29697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  <a:cs typeface="Times New Roman" pitchFamily="18" charset="0"/>
              </a:rPr>
              <a:t>Автоматические системы управления: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5357818" cy="458628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программные (решают однообразные задачи);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адаптивные (решают типовые задачи, но адаптируются под условия);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интеллектуальные (наиболее развитые автомат. системы);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20050913-05lavbluel.jpg"/>
          <p:cNvPicPr>
            <a:picLocks noChangeAspect="1"/>
          </p:cNvPicPr>
          <p:nvPr/>
        </p:nvPicPr>
        <p:blipFill>
          <a:blip r:embed="rId2" cstate="print"/>
          <a:srcRect t="18586"/>
          <a:stretch>
            <a:fillRect/>
          </a:stretch>
        </p:blipFill>
        <p:spPr>
          <a:xfrm>
            <a:off x="285720" y="1928802"/>
            <a:ext cx="3853027" cy="471488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9" name="Багетная рамка 8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0" name="Стрелка влево 9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1" name="Стрелка влево 10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49808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  <a:cs typeface="Times New Roman" pitchFamily="18" charset="0"/>
              </a:rPr>
              <a:t>Интерактивные системы управления: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786058"/>
            <a:ext cx="7212328" cy="4071942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dirty="0" smtClean="0">
                <a:latin typeface="Book Antiqua" pitchFamily="18" charset="0"/>
              </a:rPr>
              <a:t>Различают три разновидности интерактивных систем управления: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автоматизированные 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супервизорные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Book Antiqua" pitchFamily="18" charset="0"/>
              </a:rPr>
              <a:t>диалоговые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1212393238_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5807">
            <a:off x="5642749" y="3575139"/>
            <a:ext cx="3183407" cy="270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6" name="Стрелка влево 15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7" name="Стрелка влево 16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-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7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5" name="Стрелка влево 14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0px-Globalhawk_75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214290"/>
            <a:ext cx="3048021" cy="2286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robot-tur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39" y="0"/>
            <a:ext cx="4667261" cy="35040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Содержимое 3" descr="220px-Segway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643050"/>
            <a:ext cx="3571900" cy="4757121"/>
          </a:xfrm>
          <a:effectLst>
            <a:softEdge rad="317500"/>
          </a:effectLst>
        </p:spPr>
      </p:pic>
      <p:pic>
        <p:nvPicPr>
          <p:cNvPr id="10" name="Рисунок 9" descr="220px-Robosnak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928934"/>
            <a:ext cx="3895498" cy="34528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200px-HONDA_ASI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2672" y="1714131"/>
            <a:ext cx="2622336" cy="35008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3" name="Багетная рамка 12">
              <a:hlinkClick r:id="rId7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8" name="Стрелка влево 17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9" name="Стрелка влево 18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0px-Isaac_Asimov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428736"/>
            <a:ext cx="3000396" cy="4500594"/>
          </a:xfrm>
          <a:prstGeom prst="roundRect">
            <a:avLst>
              <a:gd name="adj" fmla="val 211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  <a:hlinkClick r:id="rId3" action="ppaction://hlinkpres?slideindex=1&amp;slidetitle="/>
              </a:rPr>
              <a:t>Три закона для робота</a:t>
            </a:r>
            <a:endParaRPr lang="ru-RU" sz="6000" dirty="0">
              <a:latin typeface="Monotype Corsiva" pitchFamily="66" charset="0"/>
              <a:cs typeface="Times New Roman" pitchFamily="18" charset="0"/>
              <a:hlinkClick r:id="rId3" action="ppaction://hlinkpres?slideindex=1&amp;slidetitle=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4429156" cy="4962540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Обязательные правила поведения для роботов, впервые сформулированные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Айзеком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Азимовым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рассказе «Хоровод» (1942).</a:t>
            </a:r>
          </a:p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4" name="Багетная рамка 13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5" name="Стрелка влево 14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6" name="Стрелка влево 15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lackcapbrotherhood.jpg"/>
          <p:cNvPicPr>
            <a:picLocks noChangeAspect="1"/>
          </p:cNvPicPr>
          <p:nvPr/>
        </p:nvPicPr>
        <p:blipFill>
          <a:blip r:embed="rId2" cstate="print"/>
          <a:srcRect l="18750" t="21644" r="16406" b="14246"/>
          <a:stretch>
            <a:fillRect/>
          </a:stretch>
        </p:blipFill>
        <p:spPr>
          <a:xfrm>
            <a:off x="3357554" y="500042"/>
            <a:ext cx="5929354" cy="3714776"/>
          </a:xfrm>
          <a:prstGeom prst="rect">
            <a:avLst/>
          </a:prstGeom>
          <a:effectLst>
            <a:softEdge rad="635000"/>
          </a:effectLst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5214974" cy="107156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Типы роботов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71538" y="1720983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Android</a:t>
            </a:r>
            <a:endParaRPr lang="ru-RU" sz="4000" dirty="0" smtClean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071538" y="243536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Fighting robot 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071538" y="314974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Household robot</a:t>
            </a:r>
            <a:endParaRPr lang="ru-RU" sz="4000" dirty="0" smtClean="0"/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1071538" y="386412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Personal robot</a:t>
            </a:r>
            <a:endParaRPr lang="en-US" sz="4000" dirty="0">
              <a:latin typeface="Forte" pitchFamily="66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1000100" y="457850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Industrial robot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1071538" y="536432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Forte" pitchFamily="66" charset="0"/>
              </a:rPr>
              <a:t>Social robot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9" name="Багетная рамка 18">
              <a:hlinkClick r:id="rId9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20" name="Стрелка влево 19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21" name="Стрелка влево 20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647836" cy="101154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Андро́ид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— человекоподобный робот.</a:t>
            </a:r>
            <a:endParaRPr lang="ru-RU" dirty="0"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800px-TOPIO_3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18699" y="853843"/>
            <a:ext cx="5039529" cy="3357586"/>
          </a:xfrm>
          <a:prstGeom prst="snip2DiagRect">
            <a:avLst>
              <a:gd name="adj1" fmla="val 50000"/>
              <a:gd name="adj2" fmla="val 306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Actroid-DER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2500330" cy="5016981"/>
          </a:xfrm>
          <a:prstGeom prst="round2DiagRect">
            <a:avLst>
              <a:gd name="adj1" fmla="val 360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86644" y="406855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2009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Токио.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514351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2007г.</a:t>
            </a:r>
          </a:p>
          <a:p>
            <a:r>
              <a:rPr lang="ru-RU" dirty="0" smtClean="0"/>
              <a:t>Япония.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1" name="Багетная рамка 10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2" name="Стрелка влево 11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3" name="Стрелка влево 12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Боевой робот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401479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Book Antiqua" pitchFamily="18" charset="0"/>
              </a:rPr>
              <a:t>(или </a:t>
            </a:r>
            <a:r>
              <a:rPr lang="ru-RU" sz="3600" b="1" dirty="0" smtClean="0">
                <a:latin typeface="Book Antiqua" pitchFamily="18" charset="0"/>
              </a:rPr>
              <a:t>Военный робот</a:t>
            </a:r>
            <a:r>
              <a:rPr lang="ru-RU" sz="3600" dirty="0" smtClean="0">
                <a:latin typeface="Book Antiqua" pitchFamily="18" charset="0"/>
              </a:rPr>
              <a:t>) —устройство, заменяющее человека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ru-RU" sz="3600" dirty="0" smtClean="0">
                <a:latin typeface="Book Antiqua" pitchFamily="18" charset="0"/>
              </a:rPr>
              <a:t>для сохранения его жизни, в военных целях.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6" name="Рисунок 5" descr="SW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86190"/>
            <a:ext cx="3571900" cy="2311993"/>
          </a:xfrm>
          <a:prstGeom prst="snip2DiagRect">
            <a:avLst>
              <a:gd name="adj1" fmla="val 0"/>
              <a:gd name="adj2" fmla="val 4200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413px-SWORDS_rob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285728"/>
            <a:ext cx="2591558" cy="3758700"/>
          </a:xfrm>
          <a:prstGeom prst="round2DiagRect">
            <a:avLst>
              <a:gd name="adj1" fmla="val 3217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14364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специальная боевая система наблюдения и разведки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6072206"/>
            <a:ext cx="3357586" cy="571504"/>
            <a:chOff x="2285984" y="6143644"/>
            <a:chExt cx="3357586" cy="571504"/>
          </a:xfrm>
        </p:grpSpPr>
        <p:sp>
          <p:nvSpPr>
            <p:cNvPr id="11" name="Багетная рамка 10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2" name="Стрелка влево 11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3" name="Стрелка влево 12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496"/>
            <a:ext cx="5857916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  <a:cs typeface="Raavi" pitchFamily="2"/>
              </a:rPr>
              <a:t>Виды робототехники</a:t>
            </a:r>
            <a:endParaRPr lang="ru-RU" sz="5400" dirty="0">
              <a:latin typeface="Monotype Corsiva" pitchFamily="66" charset="0"/>
              <a:cs typeface="Raavi" pitchFamily="2"/>
            </a:endParaRPr>
          </a:p>
        </p:txBody>
      </p:sp>
      <p:pic>
        <p:nvPicPr>
          <p:cNvPr id="4" name="Рисунок 3" descr="workc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714356"/>
            <a:ext cx="2796499" cy="19954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6000760" y="22859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Строительная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8143900" y="2500306"/>
            <a:ext cx="785818" cy="1071570"/>
          </a:xfrm>
          <a:prstGeom prst="bentUpArrow">
            <a:avLst>
              <a:gd name="adj1" fmla="val 36024"/>
              <a:gd name="adj2" fmla="val 25000"/>
              <a:gd name="adj3" fmla="val 3775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wel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0"/>
            <a:ext cx="2211098" cy="20387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/>
          <p:cNvSpPr txBox="1"/>
          <p:nvPr/>
        </p:nvSpPr>
        <p:spPr>
          <a:xfrm>
            <a:off x="3286116" y="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Промышленная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714877" y="1885938"/>
            <a:ext cx="857256" cy="1285884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Robot-pylesos-KARCHER-RC-3000-robocleaner_STcxNzIxV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3428992" cy="24242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0" y="450057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Бытовая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785786" y="3314698"/>
            <a:ext cx="1543061" cy="1071570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42976" y="571480"/>
            <a:ext cx="2500315" cy="1685994"/>
            <a:chOff x="1071538" y="1357298"/>
            <a:chExt cx="2500315" cy="1685994"/>
          </a:xfrm>
        </p:grpSpPr>
        <p:pic>
          <p:nvPicPr>
            <p:cNvPr id="13" name="Рисунок 12" descr="zlo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538" y="1357298"/>
              <a:ext cx="2500315" cy="164465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071538" y="2643182"/>
              <a:ext cx="2357454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Book Antiqua" pitchFamily="18" charset="0"/>
                </a:rPr>
                <a:t>Авиационная</a:t>
              </a:r>
              <a:endParaRPr lang="ru-RU" sz="20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sp>
        <p:nvSpPr>
          <p:cNvPr id="16" name="Стрелка вверх 15"/>
          <p:cNvSpPr/>
          <p:nvPr/>
        </p:nvSpPr>
        <p:spPr>
          <a:xfrm>
            <a:off x="3143240" y="2143116"/>
            <a:ext cx="685805" cy="1000132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143505" y="3743326"/>
            <a:ext cx="942982" cy="64294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357290" y="6143644"/>
            <a:ext cx="3357586" cy="571504"/>
            <a:chOff x="2285984" y="6143644"/>
            <a:chExt cx="3357586" cy="571504"/>
          </a:xfrm>
        </p:grpSpPr>
        <p:sp>
          <p:nvSpPr>
            <p:cNvPr id="26" name="Багетная рамка 25">
              <a:hlinkClick r:id="rId6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27" name="Стрелка влево 26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28" name="Стрелка влево 27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715008" y="4286256"/>
            <a:ext cx="2071702" cy="1825955"/>
            <a:chOff x="5715008" y="4286256"/>
            <a:chExt cx="2071702" cy="1825955"/>
          </a:xfrm>
        </p:grpSpPr>
        <p:pic>
          <p:nvPicPr>
            <p:cNvPr id="18" name="Рисунок 17" descr="11_32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6446" y="4286256"/>
              <a:ext cx="1928826" cy="1825955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5715008" y="5715016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Экстремальная</a:t>
              </a:r>
              <a:endParaRPr lang="ru-RU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Бытовой робот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Book Antiqua" pitchFamily="18" charset="0"/>
              </a:rPr>
              <a:t>— робот для помощи человеку в повседневной жизни и развлечений.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6" name="Рисунок 5" descr="Aibo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14422"/>
            <a:ext cx="3270245" cy="2452684"/>
          </a:xfrm>
          <a:prstGeom prst="snip2DiagRect">
            <a:avLst>
              <a:gd name="adj1" fmla="val 0"/>
              <a:gd name="adj2" fmla="val 420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800px-Green_EU_2005_roomba_on_beige_carp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3500438"/>
            <a:ext cx="3657600" cy="2743200"/>
          </a:xfrm>
          <a:prstGeom prst="round2DiagRect">
            <a:avLst>
              <a:gd name="adj1" fmla="val 2929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Робот-игрушка    </a:t>
            </a:r>
            <a:r>
              <a:rPr lang="en-US" dirty="0" smtClean="0"/>
              <a:t>Sony AIBO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642939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Робот-пылесос </a:t>
            </a:r>
            <a:r>
              <a:rPr lang="ru-RU" dirty="0" err="1" smtClean="0"/>
              <a:t>iRobot</a:t>
            </a:r>
            <a:r>
              <a:rPr lang="ru-RU" dirty="0" smtClean="0"/>
              <a:t> </a:t>
            </a:r>
            <a:r>
              <a:rPr lang="ru-RU" dirty="0" err="1" smtClean="0"/>
              <a:t>Roomba</a:t>
            </a:r>
            <a:r>
              <a:rPr lang="ru-RU" dirty="0" smtClean="0"/>
              <a:t> . 2005г.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6072206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Стрелка влево 13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Персональный робот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950232" cy="4758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Book Antiqua" pitchFamily="18" charset="0"/>
              </a:rPr>
              <a:t>— тип роботов, которые в отличие от других будут компактны, недороги и просты в использовании.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5" name="Содержимое 4" descr="740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657600" cy="267176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talkingrobo_gMGkA_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5699" y="3714752"/>
            <a:ext cx="3118301" cy="2381248"/>
          </a:xfrm>
          <a:prstGeom prst="snip2DiagRect">
            <a:avLst>
              <a:gd name="adj1" fmla="val 0"/>
              <a:gd name="adj2" fmla="val 2772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1172857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Персональный транспортный робот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86316" y="6211669"/>
            <a:ext cx="385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Персональный робот-учитель иностранных языков.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6072206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Стрелка влево 13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Промышленный робот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4593174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Book Antiqua" pitchFamily="18" charset="0"/>
              </a:rPr>
              <a:t>   — устройство, которое применяется для перемещения объектов и для выполнения производственных процессов.</a:t>
            </a:r>
          </a:p>
          <a:p>
            <a:endParaRPr lang="ru-RU" sz="3600" dirty="0">
              <a:latin typeface="Book Antiqua" pitchFamily="18" charset="0"/>
            </a:endParaRPr>
          </a:p>
        </p:txBody>
      </p:sp>
      <p:pic>
        <p:nvPicPr>
          <p:cNvPr id="6" name="Рисунок 5" descr="155_000020973_img2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279624"/>
            <a:ext cx="2928958" cy="2876521"/>
          </a:xfrm>
          <a:prstGeom prst="snip2DiagRect">
            <a:avLst>
              <a:gd name="adj1" fmla="val 0"/>
              <a:gd name="adj2" fmla="val 384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patient_cart_front_with_inst_h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4102" y="3286124"/>
            <a:ext cx="2378659" cy="3135674"/>
          </a:xfrm>
          <a:prstGeom prst="round2DiagRect">
            <a:avLst>
              <a:gd name="adj1" fmla="val 0"/>
              <a:gd name="adj2" fmla="val 453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Робот-хирург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00958" y="4286256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Сварочный робот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8596" y="6072206"/>
            <a:ext cx="3357586" cy="571504"/>
            <a:chOff x="2285984" y="6143644"/>
            <a:chExt cx="3357586" cy="571504"/>
          </a:xfrm>
        </p:grpSpPr>
        <p:sp>
          <p:nvSpPr>
            <p:cNvPr id="13" name="Багетная рамка 12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4" name="Стрелка влево 13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5" name="Стрелка влево 14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Социальный робот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524000"/>
            <a:ext cx="3807356" cy="4663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Робот способный общаться с людьми. Или «устройство телеприсутствия».</a:t>
            </a:r>
          </a:p>
          <a:p>
            <a:endParaRPr lang="ru-RU" dirty="0"/>
          </a:p>
        </p:txBody>
      </p:sp>
      <p:pic>
        <p:nvPicPr>
          <p:cNvPr id="5" name="Содержимое 4" descr="roboty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4962" y="1357298"/>
            <a:ext cx="372903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obot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286256"/>
            <a:ext cx="3686180" cy="2307801"/>
          </a:xfrm>
          <a:prstGeom prst="round2DiagRect">
            <a:avLst>
              <a:gd name="adj1" fmla="val 2250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pres?slideindex=1&amp;slidetitle="/>
          </p:cNvPr>
          <p:cNvSpPr txBox="1"/>
          <p:nvPr/>
        </p:nvSpPr>
        <p:spPr>
          <a:xfrm>
            <a:off x="7000892" y="100010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Robovox</a:t>
            </a:r>
            <a:r>
              <a:rPr lang="en-US" dirty="0" smtClean="0"/>
              <a:t> </a:t>
            </a:r>
            <a:r>
              <a:rPr lang="ru-RU" dirty="0" smtClean="0"/>
              <a:t>робот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>
            <a:hlinkClick r:id="rId5" action="ppaction://hlinkpres?slideindex=1&amp;slidetitle="/>
          </p:cNvPr>
          <p:cNvSpPr txBox="1"/>
          <p:nvPr/>
        </p:nvSpPr>
        <p:spPr>
          <a:xfrm>
            <a:off x="6643702" y="565767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Робот - африканская мышка из Японии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1406" y="6143644"/>
            <a:ext cx="3357586" cy="571504"/>
            <a:chOff x="2285984" y="6143644"/>
            <a:chExt cx="3357586" cy="571504"/>
          </a:xfrm>
        </p:grpSpPr>
        <p:sp>
          <p:nvSpPr>
            <p:cNvPr id="14" name="Багетная рамка 13">
              <a:hlinkClick r:id="rId6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5" name="Стрелка влево 14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7" name="Стрелка влево 16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507209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Законы гласят: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не может причинить вред человеку или своим бездействием допустить, чтобы человеку был причинён вред.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должен повиноваться всем приказам, которые даёт человек, кроме тех случаев, когда эти приказы противоречат Первому Закону.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 должен заботиться о своей безопасности в той мере, в которой это не противоречит Первому и Второму Законам.</a:t>
            </a:r>
          </a:p>
          <a:p>
            <a:r>
              <a:rPr lang="ru-RU" sz="3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Оригинальный текст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 (англ.) 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may not injure a human being or, through inaction, allow a human being to come to harm.</a:t>
            </a:r>
            <a:endParaRPr lang="en-US" sz="3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must obey orders given it by human beings except where such orders would conflict with the First Law.</a:t>
            </a:r>
            <a:endParaRPr lang="en-US" sz="3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robot must protect its own existence as long as such protection does not conflict with the First or Second Law.</a:t>
            </a:r>
            <a:endParaRPr lang="en-US" sz="3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591552" cy="10525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Три закона для робота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00174"/>
            <a:ext cx="3471858" cy="485778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Этот восьмиметровый робот - произведение Мартина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Брисли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Робот путешествует по миру и собирает, присланные ему,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смски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а затем их озвучивает. Применение: развлечение народа. </a:t>
            </a:r>
          </a:p>
          <a:p>
            <a:pPr algn="l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3714776" cy="642942"/>
          </a:xfrm>
        </p:spPr>
        <p:txBody>
          <a:bodyPr>
            <a:normAutofit fontScale="90000"/>
          </a:bodyPr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Robovox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obovox.jpg"/>
          <p:cNvPicPr>
            <a:picLocks noChangeAspect="1"/>
          </p:cNvPicPr>
          <p:nvPr/>
        </p:nvPicPr>
        <p:blipFill>
          <a:blip r:embed="rId3" cstate="print"/>
          <a:srcRect l="55217"/>
          <a:stretch>
            <a:fillRect/>
          </a:stretch>
        </p:blipFill>
        <p:spPr>
          <a:xfrm>
            <a:off x="4000496" y="1928802"/>
            <a:ext cx="2452685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obovox.jpg"/>
          <p:cNvPicPr>
            <a:picLocks noChangeAspect="1"/>
          </p:cNvPicPr>
          <p:nvPr/>
        </p:nvPicPr>
        <p:blipFill>
          <a:blip r:embed="rId3" cstate="print"/>
          <a:srcRect r="47391"/>
          <a:stretch>
            <a:fillRect/>
          </a:stretch>
        </p:blipFill>
        <p:spPr>
          <a:xfrm>
            <a:off x="5929322" y="1071546"/>
            <a:ext cx="277171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примера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boty3.jpg"/>
          <p:cNvPicPr>
            <a:picLocks noChangeAspect="1"/>
          </p:cNvPicPr>
          <p:nvPr/>
        </p:nvPicPr>
        <p:blipFill>
          <a:blip r:embed="rId3" cstate="print"/>
          <a:srcRect r="44049"/>
          <a:stretch>
            <a:fillRect/>
          </a:stretch>
        </p:blipFill>
        <p:spPr>
          <a:xfrm>
            <a:off x="4714876" y="1857364"/>
            <a:ext cx="3643338" cy="407670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4286280" cy="464347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Этот японско-швейцарский робот имеет сенсорную систему и был разработан совместно двумя университетами (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Tokyo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Zurich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Для разработки были использованы натуральные мышиные усы. Применение робота: работы в открытом космосе, обнаружение утечек газа и взрывов.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305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Робот - африканская мышка из Японии </a:t>
            </a:r>
            <a:endParaRPr lang="ru-RU" dirty="0"/>
          </a:p>
        </p:txBody>
      </p:sp>
    </p:spTree>
  </p:cSld>
  <p:clrMapOvr>
    <a:masterClrMapping/>
  </p:clrMapOvr>
  <p:transition advClick="0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9224" y="376230"/>
            <a:ext cx="3714776" cy="1409696"/>
          </a:xfrm>
        </p:spPr>
        <p:txBody>
          <a:bodyPr/>
          <a:lstStyle/>
          <a:p>
            <a:r>
              <a:rPr lang="ru-RU" sz="4400" i="1" dirty="0" smtClean="0">
                <a:latin typeface="Bookman Old Style" pitchFamily="18" charset="0"/>
              </a:rPr>
              <a:t>Спасибо за внимание!</a:t>
            </a:r>
            <a:endParaRPr lang="ru-RU" sz="4400" i="1" dirty="0"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IMG003итмрь9A.jpg"/>
          <p:cNvPicPr>
            <a:picLocks noChangeAspect="1"/>
          </p:cNvPicPr>
          <p:nvPr/>
        </p:nvPicPr>
        <p:blipFill>
          <a:blip r:embed="rId2" cstate="print"/>
          <a:srcRect t="2685" b="3244"/>
          <a:stretch>
            <a:fillRect/>
          </a:stretch>
        </p:blipFill>
        <p:spPr>
          <a:xfrm>
            <a:off x="1214413" y="1003355"/>
            <a:ext cx="3520169" cy="46402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357882" y="2143116"/>
            <a:ext cx="3929026" cy="12858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9000"/>
              <a:buFont typeface="Wingdings 2"/>
              <a:buBlip>
                <a:blip r:embed="rId3"/>
              </a:buBlip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Презентацию подготовила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Галеева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Алёна Сергеевна.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2011г.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5157629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Преподаватель:</a:t>
            </a:r>
          </a:p>
          <a:p>
            <a:r>
              <a:rPr lang="ru-RU" i="1" dirty="0" smtClean="0">
                <a:latin typeface="Comic Sans MS" pitchFamily="66" charset="0"/>
              </a:rPr>
              <a:t>Христофоров</a:t>
            </a:r>
          </a:p>
          <a:p>
            <a:r>
              <a:rPr lang="ru-RU" i="1" dirty="0" smtClean="0">
                <a:latin typeface="Comic Sans MS" pitchFamily="66" charset="0"/>
              </a:rPr>
              <a:t>Владимир Александрович</a:t>
            </a:r>
            <a:endParaRPr lang="ru-RU" i="1" dirty="0">
              <a:latin typeface="Comic Sans MS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14414" y="6000768"/>
            <a:ext cx="2357454" cy="571504"/>
            <a:chOff x="2285984" y="6143644"/>
            <a:chExt cx="2357454" cy="571504"/>
          </a:xfrm>
        </p:grpSpPr>
        <p:sp>
          <p:nvSpPr>
            <p:cNvPr id="18" name="Багетная рамка 17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9" name="Стрелка влево 18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Мои документы\Я, а не ты\untitled.bmp"/>
          <p:cNvPicPr>
            <a:picLocks noChangeAspect="1" noChangeArrowheads="1"/>
          </p:cNvPicPr>
          <p:nvPr/>
        </p:nvPicPr>
        <p:blipFill>
          <a:blip r:embed="rId2" cstate="print"/>
          <a:srcRect l="42500" b="23333"/>
          <a:stretch>
            <a:fillRect/>
          </a:stretch>
        </p:blipFill>
        <p:spPr bwMode="auto">
          <a:xfrm>
            <a:off x="5572172" y="3286124"/>
            <a:ext cx="3286108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36"/>
            <a:ext cx="785527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  <a:ea typeface="MS Mincho" pitchFamily="49" charset="-128"/>
              </a:rPr>
              <a:t>Основные компоненты роботов:</a:t>
            </a:r>
            <a:endParaRPr lang="ru-RU" sz="6600" b="1" dirty="0">
              <a:latin typeface="Monotype Corsiva" pitchFamily="66" charset="0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258" y="1785926"/>
            <a:ext cx="7498080" cy="4800600"/>
          </a:xfrm>
          <a:ln w="76200">
            <a:noFill/>
            <a:prstDash val="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b="1" dirty="0" smtClean="0">
                <a:hlinkClick r:id="rId3" action="ppaction://hlinksldjump"/>
              </a:rPr>
              <a:t>Двигатели постоянного тока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>
                <a:hlinkClick r:id="rId4" action="ppaction://hlinksldjump"/>
              </a:rPr>
              <a:t>Шаговые электродвигатели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>
                <a:hlinkClick r:id="rId5" action="ppaction://hlinksldjump"/>
              </a:rPr>
              <a:t>Пьезодвигатели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>
                <a:hlinkClick r:id="rId6" action="ppaction://hlinksldjump"/>
              </a:rPr>
              <a:t>Воздушные мышцы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>
                <a:hlinkClick r:id="rId7" action="ppaction://hlinksldjump"/>
              </a:rPr>
              <a:t>Электроактивные полимеры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>
                <a:hlinkClick r:id="rId8" action="ppaction://hlinksldjump"/>
              </a:rPr>
              <a:t>Эластичные нанотрубки</a:t>
            </a:r>
            <a:r>
              <a:rPr lang="ru-RU" b="1" dirty="0" smtClean="0"/>
              <a:t>;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9" name="Багетная рамка 8">
              <a:hlinkClick r:id="rId9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0" name="Стрелка влево 9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1" name="Стрелка влево 10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ore_elettrico_giocatt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89" y="2285992"/>
            <a:ext cx="6096011" cy="45720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4" y="274638"/>
            <a:ext cx="8358214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  <a:cs typeface="Times New Roman" pitchFamily="18" charset="0"/>
              </a:rPr>
              <a:t>Двигатель постоянного тока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81170"/>
            <a:ext cx="7498080" cy="3105152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 smtClean="0">
                <a:latin typeface="Book Antiqua" pitchFamily="18" charset="0"/>
              </a:rPr>
              <a:t>электрическая машина постоянного тока, преобразующая электрическую энергию в механическую.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 descr="250px-Electric_motor_cycl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3174603" cy="317460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3" name="Багетная рамка 12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4" name="Стрелка влево 13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5" name="Стрелка влево 14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0206213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2994" y="3281350"/>
            <a:ext cx="5291006" cy="35766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4"/>
            <a:ext cx="8715436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Шаговый электродвигатель-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43044"/>
            <a:ext cx="7498080" cy="4800600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 smtClean="0">
                <a:latin typeface="Book Antiqua" pitchFamily="18" charset="0"/>
              </a:rPr>
              <a:t>это синхронный электродвигатель с обмотками, в котором ток вызывает фиксацию ротора. Последовательная активация обмоток двигателя вызывает угловые перемещения (шаги) ротора.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 descr="220px-Stepper_motor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357826"/>
            <a:ext cx="2095500" cy="12954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7" name="Багетная рамка 16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8" name="Стрелка влево 17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9" name="Стрелка влево 18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  <a:cs typeface="Times New Roman" pitchFamily="18" charset="0"/>
              </a:rPr>
              <a:t>Пьезодвигатель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498080" cy="4800600"/>
          </a:xfrm>
        </p:spPr>
        <p:txBody>
          <a:bodyPr/>
          <a:lstStyle/>
          <a:p>
            <a:pPr marL="365125" indent="-9525">
              <a:buNone/>
            </a:pPr>
            <a:r>
              <a:rPr lang="ru-RU" dirty="0" smtClean="0">
                <a:latin typeface="Book Antiqua" pitchFamily="18" charset="0"/>
              </a:rPr>
              <a:t>двигатель, с пьезоэлектрической керамикой, благодаря которой он способен преобразовать электрическую энергию в механическую с очень большим КПД.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upm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848442"/>
            <a:ext cx="3738582" cy="30095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20px-Piezomotor_type_inchwor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143380"/>
            <a:ext cx="3210135" cy="205740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0" name="Багетная рамка 9">
              <a:hlinkClick r:id="rId4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1" name="Стрелка влево 10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2" name="Стрелка влево 11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55270" cy="9175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  <a:cs typeface="Times New Roman" pitchFamily="18" charset="0"/>
              </a:rPr>
              <a:t>Воздушные мышцы -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Sam_animation-real-mus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857760"/>
            <a:ext cx="4543116" cy="1347791"/>
          </a:xfrm>
        </p:spPr>
      </p:pic>
      <p:sp>
        <p:nvSpPr>
          <p:cNvPr id="5" name="TextBox 4"/>
          <p:cNvSpPr txBox="1"/>
          <p:nvPr/>
        </p:nvSpPr>
        <p:spPr>
          <a:xfrm>
            <a:off x="1000100" y="1000108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являются сжимающимися или растягивающимися под действием воздушного давления, представляют собой герметичную оболочку из нерастяжимых нитей</a:t>
            </a:r>
            <a:r>
              <a:rPr lang="en-US" sz="3200" dirty="0" smtClean="0">
                <a:latin typeface="Book Antiqua" pitchFamily="18" charset="0"/>
              </a:rPr>
              <a:t>. </a:t>
            </a:r>
            <a:r>
              <a:rPr lang="ru-RU" sz="3200" dirty="0" smtClean="0">
                <a:latin typeface="Book Antiqua" pitchFamily="18" charset="0"/>
              </a:rPr>
              <a:t>ВМ обычно используют парами: один сгибатель и один разгибатель.</a:t>
            </a:r>
            <a:endParaRPr lang="ru-RU" sz="3200" dirty="0">
              <a:latin typeface="Book Antiqu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0" name="Багетная рамка 9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1" name="Стрелка влево 10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2" name="Стрелка влево 11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6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Электроактивные полимеры 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14482"/>
            <a:ext cx="7498080" cy="4800600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dirty="0" smtClean="0">
                <a:latin typeface="Book Antiqua" pitchFamily="18" charset="0"/>
              </a:rPr>
              <a:t>изменяют форму при приложении к ним напряжения. Они могут использоваться как двигатели, так и как сенсоры. Их часто называют искусственными мышцами. 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300px-EAP-examp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643314"/>
            <a:ext cx="3714776" cy="247651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Стрелка влево 13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8"/>
            <a:ext cx="7712394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Эластичные нанотрубки -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nanotubecar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000372"/>
            <a:ext cx="3786214" cy="3255569"/>
          </a:xfrm>
        </p:spPr>
      </p:pic>
      <p:sp>
        <p:nvSpPr>
          <p:cNvPr id="5" name="TextBox 4"/>
          <p:cNvSpPr txBox="1"/>
          <p:nvPr/>
        </p:nvSpPr>
        <p:spPr>
          <a:xfrm>
            <a:off x="1071538" y="1454712"/>
            <a:ext cx="73581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позволяют волокну эластично деформироваться, благодаря чему в будущем роботы смогут обгонять и перепрыгивать человека.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643174" y="6143644"/>
            <a:ext cx="3357586" cy="571504"/>
            <a:chOff x="2285984" y="6143644"/>
            <a:chExt cx="3357586" cy="571504"/>
          </a:xfrm>
        </p:grpSpPr>
        <p:sp>
          <p:nvSpPr>
            <p:cNvPr id="12" name="Багетная рамка 11">
              <a:hlinkClick r:id="rId3" action="ppaction://hlinksldjump"/>
            </p:cNvPr>
            <p:cNvSpPr/>
            <p:nvPr/>
          </p:nvSpPr>
          <p:spPr>
            <a:xfrm>
              <a:off x="3214678" y="6143644"/>
              <a:ext cx="1428760" cy="571504"/>
            </a:xfrm>
            <a:prstGeom prst="bevel">
              <a:avLst>
                <a:gd name="adj" fmla="val 142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Обратно</a:t>
              </a:r>
              <a:endParaRPr lang="ru-RU" dirty="0"/>
            </a:p>
          </p:txBody>
        </p:sp>
        <p:sp>
          <p:nvSpPr>
            <p:cNvPr id="13" name="Стрелка влево 12">
              <a:hlinkClick r:id="" action="ppaction://hlinkshowjump?jump=previousslide"/>
            </p:cNvPr>
            <p:cNvSpPr/>
            <p:nvPr/>
          </p:nvSpPr>
          <p:spPr>
            <a:xfrm>
              <a:off x="2285984" y="6143644"/>
              <a:ext cx="857256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Туда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14" name="Стрелка влево 13">
              <a:hlinkClick r:id="" action="ppaction://hlinkshowjump?jump=nextslide"/>
            </p:cNvPr>
            <p:cNvSpPr/>
            <p:nvPr/>
          </p:nvSpPr>
          <p:spPr>
            <a:xfrm flipH="1">
              <a:off x="4714876" y="6143668"/>
              <a:ext cx="928694" cy="571480"/>
            </a:xfrm>
            <a:prstGeom prst="leftArrow">
              <a:avLst>
                <a:gd name="adj1" fmla="val 66058"/>
                <a:gd name="adj2" fmla="val 668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Arial Narrow" pitchFamily="34" charset="0"/>
                </a:rPr>
                <a:t>Сюда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789</TotalTime>
  <Words>666</Words>
  <Application>Microsoft Office PowerPoint</Application>
  <PresentationFormat>Экран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Робототехника опирается на электронику, механику, программирование. </vt:lpstr>
      <vt:lpstr>Виды робототехники</vt:lpstr>
      <vt:lpstr>Основные компоненты роботов:</vt:lpstr>
      <vt:lpstr>Двигатель постоянного тока -</vt:lpstr>
      <vt:lpstr>Шаговый электродвигатель-</vt:lpstr>
      <vt:lpstr>Пьезодвигатель -</vt:lpstr>
      <vt:lpstr>Воздушные мышцы -</vt:lpstr>
      <vt:lpstr>Электроактивные полимеры -</vt:lpstr>
      <vt:lpstr>Эластичные нанотрубки -</vt:lpstr>
      <vt:lpstr>Системы управления:</vt:lpstr>
      <vt:lpstr>Биотехнические системы управления:</vt:lpstr>
      <vt:lpstr>Автоматические системы управления:</vt:lpstr>
      <vt:lpstr>Интерактивные системы управления:</vt:lpstr>
      <vt:lpstr>Слайд 14</vt:lpstr>
      <vt:lpstr>Слайд 15</vt:lpstr>
      <vt:lpstr>Три закона для робота</vt:lpstr>
      <vt:lpstr>Типы роботов</vt:lpstr>
      <vt:lpstr>Андро́ид — человекоподобный робот.</vt:lpstr>
      <vt:lpstr>Боевой робот</vt:lpstr>
      <vt:lpstr>Бытовой робот </vt:lpstr>
      <vt:lpstr>Персональный робот</vt:lpstr>
      <vt:lpstr>Промышленный робот </vt:lpstr>
      <vt:lpstr>Социальный робот</vt:lpstr>
      <vt:lpstr>Три закона для робота</vt:lpstr>
      <vt:lpstr>Robovox робот </vt:lpstr>
      <vt:lpstr>Робот - африканская мышка из Японии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User</dc:creator>
  <cp:lastModifiedBy>USERS</cp:lastModifiedBy>
  <cp:revision>89</cp:revision>
  <dcterms:created xsi:type="dcterms:W3CDTF">2011-04-06T14:52:45Z</dcterms:created>
  <dcterms:modified xsi:type="dcterms:W3CDTF">2018-11-26T16:52:04Z</dcterms:modified>
</cp:coreProperties>
</file>