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8" r:id="rId3"/>
    <p:sldId id="299" r:id="rId4"/>
    <p:sldId id="300" r:id="rId5"/>
    <p:sldId id="288" r:id="rId6"/>
    <p:sldId id="298" r:id="rId7"/>
    <p:sldId id="289" r:id="rId8"/>
    <p:sldId id="290" r:id="rId9"/>
    <p:sldId id="305" r:id="rId10"/>
    <p:sldId id="301" r:id="rId11"/>
    <p:sldId id="302" r:id="rId12"/>
    <p:sldId id="281" r:id="rId13"/>
    <p:sldId id="270" r:id="rId14"/>
    <p:sldId id="280" r:id="rId15"/>
    <p:sldId id="283" r:id="rId16"/>
    <p:sldId id="284" r:id="rId17"/>
    <p:sldId id="287" r:id="rId18"/>
    <p:sldId id="285" r:id="rId19"/>
    <p:sldId id="306" r:id="rId20"/>
    <p:sldId id="30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2370" autoAdjust="0"/>
  </p:normalViewPr>
  <p:slideViewPr>
    <p:cSldViewPr snapToGrid="0">
      <p:cViewPr varScale="1">
        <p:scale>
          <a:sx n="63" d="100"/>
          <a:sy n="63" d="100"/>
        </p:scale>
        <p:origin x="-13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F4334-618B-4C96-9B09-F78E2944C852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9C69F43-11AD-45F6-AA37-CC18F1E278F8}">
      <dgm:prSet/>
      <dgm:spPr/>
      <dgm:t>
        <a:bodyPr/>
        <a:lstStyle/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Практико-ориентированный проект</a:t>
          </a:r>
          <a:endParaRPr lang="ru-RU" dirty="0"/>
        </a:p>
      </dgm:t>
    </dgm:pt>
    <dgm:pt modelId="{F26F9D8F-7126-4F5D-A092-CC91399553C9}" type="parTrans" cxnId="{2E5A65CF-4B73-4129-9795-5E6BA65AAC56}">
      <dgm:prSet/>
      <dgm:spPr/>
      <dgm:t>
        <a:bodyPr/>
        <a:lstStyle/>
        <a:p>
          <a:endParaRPr lang="ru-RU"/>
        </a:p>
      </dgm:t>
    </dgm:pt>
    <dgm:pt modelId="{61D074B7-C138-4F0B-94D7-821A3289B2BF}" type="sibTrans" cxnId="{2E5A65CF-4B73-4129-9795-5E6BA65AAC56}">
      <dgm:prSet/>
      <dgm:spPr/>
      <dgm:t>
        <a:bodyPr/>
        <a:lstStyle/>
        <a:p>
          <a:endParaRPr lang="ru-RU"/>
        </a:p>
      </dgm:t>
    </dgm:pt>
    <dgm:pt modelId="{A32C24E4-E6E1-4BA1-B640-8A53C4DCBB85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 проект</a:t>
          </a:r>
          <a:endParaRPr lang="ru-RU" dirty="0"/>
        </a:p>
      </dgm:t>
    </dgm:pt>
    <dgm:pt modelId="{A85B5B31-184F-415A-AEBE-38BE0B936464}" type="parTrans" cxnId="{30672EF8-681B-40CE-AA23-EFF5162CF4FB}">
      <dgm:prSet/>
      <dgm:spPr/>
      <dgm:t>
        <a:bodyPr/>
        <a:lstStyle/>
        <a:p>
          <a:endParaRPr lang="ru-RU"/>
        </a:p>
      </dgm:t>
    </dgm:pt>
    <dgm:pt modelId="{E220AEE0-B5A2-4030-B573-411A5814A6EF}" type="sibTrans" cxnId="{30672EF8-681B-40CE-AA23-EFF5162CF4FB}">
      <dgm:prSet/>
      <dgm:spPr/>
      <dgm:t>
        <a:bodyPr/>
        <a:lstStyle/>
        <a:p>
          <a:endParaRPr lang="ru-RU"/>
        </a:p>
      </dgm:t>
    </dgm:pt>
    <dgm:pt modelId="{C2973259-3890-44B9-A04D-6E15001F7589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проект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3B1C9-FE6E-4280-9A21-C2272629C81C}" type="parTrans" cxnId="{246406A1-8518-44FA-8B21-7E50E52CB282}">
      <dgm:prSet/>
      <dgm:spPr/>
      <dgm:t>
        <a:bodyPr/>
        <a:lstStyle/>
        <a:p>
          <a:endParaRPr lang="ru-RU"/>
        </a:p>
      </dgm:t>
    </dgm:pt>
    <dgm:pt modelId="{B613F0ED-D84D-4015-845B-6145C8A24ADF}" type="sibTrans" cxnId="{246406A1-8518-44FA-8B21-7E50E52CB282}">
      <dgm:prSet/>
      <dgm:spPr/>
      <dgm:t>
        <a:bodyPr/>
        <a:lstStyle/>
        <a:p>
          <a:endParaRPr lang="ru-RU"/>
        </a:p>
      </dgm:t>
    </dgm:pt>
    <dgm:pt modelId="{BAB85E4C-FF7B-44BD-88F7-B7285C4196E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проект </a:t>
          </a:r>
          <a:endParaRPr lang="ru-RU" dirty="0"/>
        </a:p>
      </dgm:t>
    </dgm:pt>
    <dgm:pt modelId="{9019DBA0-4BF9-44CB-BF6D-C0545667EA0E}" type="parTrans" cxnId="{57E8A6F1-C3D9-49B0-8F9C-FA4F0A3324C0}">
      <dgm:prSet/>
      <dgm:spPr/>
      <dgm:t>
        <a:bodyPr/>
        <a:lstStyle/>
        <a:p>
          <a:endParaRPr lang="ru-RU"/>
        </a:p>
      </dgm:t>
    </dgm:pt>
    <dgm:pt modelId="{84787F13-11EA-4077-BE5D-7DD346207258}" type="sibTrans" cxnId="{57E8A6F1-C3D9-49B0-8F9C-FA4F0A3324C0}">
      <dgm:prSet/>
      <dgm:spPr/>
      <dgm:t>
        <a:bodyPr/>
        <a:lstStyle/>
        <a:p>
          <a:endParaRPr lang="ru-RU"/>
        </a:p>
      </dgm:t>
    </dgm:pt>
    <dgm:pt modelId="{7EFED242-6877-415A-A34F-2965A1E566A7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Ролевой проект </a:t>
          </a:r>
          <a:endParaRPr lang="ru-RU" dirty="0"/>
        </a:p>
      </dgm:t>
    </dgm:pt>
    <dgm:pt modelId="{369650AC-390C-4622-918D-37461C24E135}" type="parTrans" cxnId="{0C9F5CBB-DD5E-4C27-A9E1-845296732A11}">
      <dgm:prSet/>
      <dgm:spPr/>
      <dgm:t>
        <a:bodyPr/>
        <a:lstStyle/>
        <a:p>
          <a:endParaRPr lang="ru-RU"/>
        </a:p>
      </dgm:t>
    </dgm:pt>
    <dgm:pt modelId="{20A18BEC-A76F-4DEE-BBBC-A013196F8D93}" type="sibTrans" cxnId="{0C9F5CBB-DD5E-4C27-A9E1-845296732A11}">
      <dgm:prSet/>
      <dgm:spPr/>
      <dgm:t>
        <a:bodyPr/>
        <a:lstStyle/>
        <a:p>
          <a:endParaRPr lang="ru-RU"/>
        </a:p>
      </dgm:t>
    </dgm:pt>
    <dgm:pt modelId="{DC1DC240-7DE2-46BC-890B-3E77FC12C87C}" type="pres">
      <dgm:prSet presAssocID="{56BF4334-618B-4C96-9B09-F78E2944C8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7E23BB-B0A8-48CB-BD30-127F5925AF95}" type="pres">
      <dgm:prSet presAssocID="{29C69F43-11AD-45F6-AA37-CC18F1E278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07A00-D135-4E0B-8E8B-04C3595AC024}" type="pres">
      <dgm:prSet presAssocID="{61D074B7-C138-4F0B-94D7-821A3289B2BF}" presName="sibTrans" presStyleCnt="0"/>
      <dgm:spPr/>
    </dgm:pt>
    <dgm:pt modelId="{A26E1D3D-80AA-4F60-A015-D30FA26DC3BE}" type="pres">
      <dgm:prSet presAssocID="{A32C24E4-E6E1-4BA1-B640-8A53C4DCBB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B041D-DCAA-4DA7-889F-45B5BBDC9BED}" type="pres">
      <dgm:prSet presAssocID="{E220AEE0-B5A2-4030-B573-411A5814A6EF}" presName="sibTrans" presStyleCnt="0"/>
      <dgm:spPr/>
    </dgm:pt>
    <dgm:pt modelId="{5FB7909F-100B-46A4-8230-25C8A23C2309}" type="pres">
      <dgm:prSet presAssocID="{C2973259-3890-44B9-A04D-6E15001F75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7759E-193F-4CFC-BCA9-DB8D5FFEB7E0}" type="pres">
      <dgm:prSet presAssocID="{B613F0ED-D84D-4015-845B-6145C8A24ADF}" presName="sibTrans" presStyleCnt="0"/>
      <dgm:spPr/>
    </dgm:pt>
    <dgm:pt modelId="{614BC22E-3121-4228-BFB0-AF7CA71A55A2}" type="pres">
      <dgm:prSet presAssocID="{BAB85E4C-FF7B-44BD-88F7-B7285C4196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321FC-76B9-40CC-A853-F74069017E55}" type="pres">
      <dgm:prSet presAssocID="{84787F13-11EA-4077-BE5D-7DD346207258}" presName="sibTrans" presStyleCnt="0"/>
      <dgm:spPr/>
    </dgm:pt>
    <dgm:pt modelId="{B4A74A85-7F7B-48AA-8F29-1D73B90F8038}" type="pres">
      <dgm:prSet presAssocID="{7EFED242-6877-415A-A34F-2965A1E566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8A6F1-C3D9-49B0-8F9C-FA4F0A3324C0}" srcId="{56BF4334-618B-4C96-9B09-F78E2944C852}" destId="{BAB85E4C-FF7B-44BD-88F7-B7285C4196E3}" srcOrd="3" destOrd="0" parTransId="{9019DBA0-4BF9-44CB-BF6D-C0545667EA0E}" sibTransId="{84787F13-11EA-4077-BE5D-7DD346207258}"/>
    <dgm:cxn modelId="{264A98F5-0CB4-4EF2-8C42-F1EACCCBE7A5}" type="presOf" srcId="{29C69F43-11AD-45F6-AA37-CC18F1E278F8}" destId="{067E23BB-B0A8-48CB-BD30-127F5925AF95}" srcOrd="0" destOrd="0" presId="urn:microsoft.com/office/officeart/2005/8/layout/default#1"/>
    <dgm:cxn modelId="{45090193-6799-44BA-8B35-DCB531524EF3}" type="presOf" srcId="{A32C24E4-E6E1-4BA1-B640-8A53C4DCBB85}" destId="{A26E1D3D-80AA-4F60-A015-D30FA26DC3BE}" srcOrd="0" destOrd="0" presId="urn:microsoft.com/office/officeart/2005/8/layout/default#1"/>
    <dgm:cxn modelId="{2237FC41-0E10-46F2-BA57-FED009804F30}" type="presOf" srcId="{C2973259-3890-44B9-A04D-6E15001F7589}" destId="{5FB7909F-100B-46A4-8230-25C8A23C2309}" srcOrd="0" destOrd="0" presId="urn:microsoft.com/office/officeart/2005/8/layout/default#1"/>
    <dgm:cxn modelId="{246406A1-8518-44FA-8B21-7E50E52CB282}" srcId="{56BF4334-618B-4C96-9B09-F78E2944C852}" destId="{C2973259-3890-44B9-A04D-6E15001F7589}" srcOrd="2" destOrd="0" parTransId="{D143B1C9-FE6E-4280-9A21-C2272629C81C}" sibTransId="{B613F0ED-D84D-4015-845B-6145C8A24ADF}"/>
    <dgm:cxn modelId="{2E5A65CF-4B73-4129-9795-5E6BA65AAC56}" srcId="{56BF4334-618B-4C96-9B09-F78E2944C852}" destId="{29C69F43-11AD-45F6-AA37-CC18F1E278F8}" srcOrd="0" destOrd="0" parTransId="{F26F9D8F-7126-4F5D-A092-CC91399553C9}" sibTransId="{61D074B7-C138-4F0B-94D7-821A3289B2BF}"/>
    <dgm:cxn modelId="{30672EF8-681B-40CE-AA23-EFF5162CF4FB}" srcId="{56BF4334-618B-4C96-9B09-F78E2944C852}" destId="{A32C24E4-E6E1-4BA1-B640-8A53C4DCBB85}" srcOrd="1" destOrd="0" parTransId="{A85B5B31-184F-415A-AEBE-38BE0B936464}" sibTransId="{E220AEE0-B5A2-4030-B573-411A5814A6EF}"/>
    <dgm:cxn modelId="{0C9F5CBB-DD5E-4C27-A9E1-845296732A11}" srcId="{56BF4334-618B-4C96-9B09-F78E2944C852}" destId="{7EFED242-6877-415A-A34F-2965A1E566A7}" srcOrd="4" destOrd="0" parTransId="{369650AC-390C-4622-918D-37461C24E135}" sibTransId="{20A18BEC-A76F-4DEE-BBBC-A013196F8D93}"/>
    <dgm:cxn modelId="{B0FC489E-997A-4C99-A474-3D926791AD5D}" type="presOf" srcId="{BAB85E4C-FF7B-44BD-88F7-B7285C4196E3}" destId="{614BC22E-3121-4228-BFB0-AF7CA71A55A2}" srcOrd="0" destOrd="0" presId="urn:microsoft.com/office/officeart/2005/8/layout/default#1"/>
    <dgm:cxn modelId="{52DDF9D9-3B62-4075-BD80-9EAD7208EC03}" type="presOf" srcId="{7EFED242-6877-415A-A34F-2965A1E566A7}" destId="{B4A74A85-7F7B-48AA-8F29-1D73B90F8038}" srcOrd="0" destOrd="0" presId="urn:microsoft.com/office/officeart/2005/8/layout/default#1"/>
    <dgm:cxn modelId="{D03D9E1C-8CC2-4C84-81BC-EF05FD838D0A}" type="presOf" srcId="{56BF4334-618B-4C96-9B09-F78E2944C852}" destId="{DC1DC240-7DE2-46BC-890B-3E77FC12C87C}" srcOrd="0" destOrd="0" presId="urn:microsoft.com/office/officeart/2005/8/layout/default#1"/>
    <dgm:cxn modelId="{AEE8A1E8-96E7-4456-B152-1F93A6AECA39}" type="presParOf" srcId="{DC1DC240-7DE2-46BC-890B-3E77FC12C87C}" destId="{067E23BB-B0A8-48CB-BD30-127F5925AF95}" srcOrd="0" destOrd="0" presId="urn:microsoft.com/office/officeart/2005/8/layout/default#1"/>
    <dgm:cxn modelId="{D38D0AF7-49E9-40EF-BD62-445593FF7406}" type="presParOf" srcId="{DC1DC240-7DE2-46BC-890B-3E77FC12C87C}" destId="{D5207A00-D135-4E0B-8E8B-04C3595AC024}" srcOrd="1" destOrd="0" presId="urn:microsoft.com/office/officeart/2005/8/layout/default#1"/>
    <dgm:cxn modelId="{BA32B674-B8E2-4966-BF4A-07CE5C292F2E}" type="presParOf" srcId="{DC1DC240-7DE2-46BC-890B-3E77FC12C87C}" destId="{A26E1D3D-80AA-4F60-A015-D30FA26DC3BE}" srcOrd="2" destOrd="0" presId="urn:microsoft.com/office/officeart/2005/8/layout/default#1"/>
    <dgm:cxn modelId="{4794B6DC-EDD4-4244-8A7C-5C97C1DF18C0}" type="presParOf" srcId="{DC1DC240-7DE2-46BC-890B-3E77FC12C87C}" destId="{C74B041D-DCAA-4DA7-889F-45B5BBDC9BED}" srcOrd="3" destOrd="0" presId="urn:microsoft.com/office/officeart/2005/8/layout/default#1"/>
    <dgm:cxn modelId="{2491DBA8-814D-48EB-BA11-80F3763611DA}" type="presParOf" srcId="{DC1DC240-7DE2-46BC-890B-3E77FC12C87C}" destId="{5FB7909F-100B-46A4-8230-25C8A23C2309}" srcOrd="4" destOrd="0" presId="urn:microsoft.com/office/officeart/2005/8/layout/default#1"/>
    <dgm:cxn modelId="{CC2EB87A-05E8-44D4-95B8-D4CBD20070F9}" type="presParOf" srcId="{DC1DC240-7DE2-46BC-890B-3E77FC12C87C}" destId="{A6B7759E-193F-4CFC-BCA9-DB8D5FFEB7E0}" srcOrd="5" destOrd="0" presId="urn:microsoft.com/office/officeart/2005/8/layout/default#1"/>
    <dgm:cxn modelId="{F82FD41F-546E-4A07-A911-3EEB5C566EA1}" type="presParOf" srcId="{DC1DC240-7DE2-46BC-890B-3E77FC12C87C}" destId="{614BC22E-3121-4228-BFB0-AF7CA71A55A2}" srcOrd="6" destOrd="0" presId="urn:microsoft.com/office/officeart/2005/8/layout/default#1"/>
    <dgm:cxn modelId="{7DAAE302-698B-4DC8-8210-C3EAFC1DB6A7}" type="presParOf" srcId="{DC1DC240-7DE2-46BC-890B-3E77FC12C87C}" destId="{3ED321FC-76B9-40CC-A853-F74069017E55}" srcOrd="7" destOrd="0" presId="urn:microsoft.com/office/officeart/2005/8/layout/default#1"/>
    <dgm:cxn modelId="{4EB4EC3C-9AF2-4266-94E0-3168608EBC77}" type="presParOf" srcId="{DC1DC240-7DE2-46BC-890B-3E77FC12C87C}" destId="{B4A74A85-7F7B-48AA-8F29-1D73B90F803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E23BB-B0A8-48CB-BD30-127F5925AF95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Практико-ориентированный проект</a:t>
          </a:r>
          <a:endParaRPr lang="ru-RU" sz="2200" kern="1200" dirty="0"/>
        </a:p>
      </dsp:txBody>
      <dsp:txXfrm>
        <a:off x="1221978" y="2645"/>
        <a:ext cx="2706687" cy="1624012"/>
      </dsp:txXfrm>
    </dsp:sp>
    <dsp:sp modelId="{A26E1D3D-80AA-4F60-A015-D30FA26DC3BE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 проект</a:t>
          </a:r>
          <a:endParaRPr lang="ru-RU" sz="2200" kern="1200" dirty="0"/>
        </a:p>
      </dsp:txBody>
      <dsp:txXfrm>
        <a:off x="4199334" y="2645"/>
        <a:ext cx="2706687" cy="1624012"/>
      </dsp:txXfrm>
    </dsp:sp>
    <dsp:sp modelId="{5FB7909F-100B-46A4-8230-25C8A23C2309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проект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1897327"/>
        <a:ext cx="2706687" cy="1624012"/>
      </dsp:txXfrm>
    </dsp:sp>
    <dsp:sp modelId="{614BC22E-3121-4228-BFB0-AF7CA71A55A2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проект </a:t>
          </a:r>
          <a:endParaRPr lang="ru-RU" sz="2200" kern="1200" dirty="0"/>
        </a:p>
      </dsp:txBody>
      <dsp:txXfrm>
        <a:off x="4199334" y="1897327"/>
        <a:ext cx="2706687" cy="1624012"/>
      </dsp:txXfrm>
    </dsp:sp>
    <dsp:sp modelId="{B4A74A85-7F7B-48AA-8F29-1D73B90F8038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Ролевой проект </a:t>
          </a:r>
          <a:endParaRPr lang="ru-RU" sz="2200" kern="1200" dirty="0"/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33CD-ED64-4AA1-9285-E7996E1D9935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7453-61D8-44B9-BCD3-2F612D317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8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567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7453-61D8-44B9-BCD3-2F612D31726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05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7453-61D8-44B9-BCD3-2F612D31726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55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7453-61D8-44B9-BCD3-2F612D31726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354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7453-61D8-44B9-BCD3-2F612D31726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71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DB8184E-ED7E-4A19-B522-CBD90F9F3D9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704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21EC-389F-4F2F-82F8-51CA0E57B8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48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21EC-389F-4F2F-82F8-51CA0E57B8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6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21EC-389F-4F2F-82F8-51CA0E57B8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45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21EC-389F-4F2F-82F8-51CA0E57B8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1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DE9F-645A-41E3-8879-134EAE977F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59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14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058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19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2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1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0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36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86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57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7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4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67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5CA4-CD3F-48FB-90A3-43D9F3E61412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04FF-3A74-4079-90E1-8312BCAA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smk.edu.k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5660" y="1846729"/>
            <a:ext cx="4539541" cy="3370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2447" y="699246"/>
            <a:ext cx="41399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образовательных программ»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403412" y="1210235"/>
            <a:ext cx="5898776" cy="420444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деятельности </a:t>
            </a:r>
            <a:r>
              <a:rPr lang="ru-RU" sz="4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br>
              <a:rPr lang="ru-RU" sz="4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предмета "Познание мира"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8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45458" y="1743590"/>
            <a:ext cx="3517964" cy="38404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kk-KZ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микрофон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вызывает учеников, которые изображают, что они говорят в микрофон. Право говорить имеет только тот, у кого «микрофон». Сказал и передал следующему.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915845" y="2167659"/>
            <a:ext cx="3807391" cy="38404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kk-KZ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kk-KZ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этикет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Каждый, кто хочет что-то сказать, должен начать со слов: «Как сказал мой уважаемый коллега...» – дальше кратко изложить суть точки зрения предыдущего оратора. 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7875659" y="2551971"/>
            <a:ext cx="4316341" cy="38404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ru-RU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шум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поворачивается к своему соседу и обсуждает проблему вместе с ним. Одной из целей этого упражнения может быть «интервьюирование» своего напарника и представление его мнения остальным ребятам.</a:t>
            </a: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907" y="293101"/>
            <a:ext cx="117364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вид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групповых методов активного социально-психологического обучения, основанных на общении или организационной коммуникации участников в процессе решения ими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учебных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задач.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1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2713" y="5585674"/>
            <a:ext cx="1194596" cy="1194596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245458" y="1889362"/>
            <a:ext cx="4856629" cy="38404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kk-KZ" sz="2400" u="sng" spc="13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Карточки-сигналы</a:t>
            </a:r>
          </a:p>
          <a:p>
            <a:pPr lvl="0" fontAlgn="base">
              <a:lnSpc>
                <a:spcPct val="107000"/>
              </a:lnSpc>
              <a:buClrTx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участника дискуссии, готовится целый набор карточек-сигналов: зеленая карточка, покажет согласие с говорящим, красная – несогласие, карточка со знаком вопроса – желание задать вопрос, с восклицательным знаком – высказаться самому. 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307323" y="1889362"/>
            <a:ext cx="6487112" cy="38404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kk-KZ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kk-KZ" sz="2400" u="sng" spc="13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прием подходит для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несколько очень активных ребят, которые обычно подавляют остальных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участнику дискуссии выдается несколько карточек-голосов. Одна карточка – одно высказывание. Высказался – отдал карточку ведущему. Когда закончатся карточки у самых говорливых, смогут сказать более тихие.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458" y="173930"/>
            <a:ext cx="117364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к наиболее широко известным в истории педагогики методам обучения. Еще во времена античности его успешно применяли в гимназиях и академиях Древней Греции для подготовки молодых людей. Знаменитая фраза ``В спорах рождается истина'' относится именно к тому периоду истории.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0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5860" y="97146"/>
            <a:ext cx="10783957" cy="1049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проектной деятельности: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условий, способствующих активизации познавательного интереса и самостоятельному приобретению знаний из различных источников.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94784513"/>
              </p:ext>
            </p:extLst>
          </p:nvPr>
        </p:nvGraphicFramePr>
        <p:xfrm>
          <a:off x="2491440" y="12380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4213" y="1407043"/>
            <a:ext cx="2519082" cy="1530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социальные интересы самих участников проекта. Продукт проекта заранее определен и может  быть использован в жизни класса, школы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685" y="3065000"/>
            <a:ext cx="2532531" cy="1909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определение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предмета и объекта исследования,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выдвижение гипотез, обобщение результатов, выводы, оформление результатов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57254" y="1326193"/>
            <a:ext cx="2128728" cy="161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сбор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фактов.  Соблюдаются все этапы исследования.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19794" y="3111727"/>
            <a:ext cx="2266187" cy="1756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разработку идей макета газеты, сценария праздника, рекламной брошюры и т.д.  Не имеет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проработанной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9530" y="4974364"/>
            <a:ext cx="2934186" cy="1871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создание ролевой игры с историческими персонажами, выдуманными героями. Результат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открытым до самого окончания: Чем завершится? Будет ли заключен договор и разрешен конфликт?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082024" y="2121397"/>
            <a:ext cx="496047" cy="200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092822" y="3733431"/>
            <a:ext cx="496047" cy="200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658270" y="5794063"/>
            <a:ext cx="496047" cy="200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9461207" y="1914460"/>
            <a:ext cx="358588" cy="206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461206" y="3820218"/>
            <a:ext cx="358588" cy="22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018" y="1049158"/>
            <a:ext cx="294938" cy="579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4743853"/>
              </p:ext>
            </p:extLst>
          </p:nvPr>
        </p:nvGraphicFramePr>
        <p:xfrm>
          <a:off x="1383354" y="259385"/>
          <a:ext cx="10515600" cy="651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63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проектной деятельности</a:t>
                      </a:r>
                      <a:endParaRPr lang="ru-RU" sz="2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</a:t>
                      </a:r>
                      <a:endParaRPr lang="ru-RU" sz="2800" b="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Справочник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Бизнес-план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Атлас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Видеофильм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Макет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Коллекция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Путешествие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Викторины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298" y="259385"/>
            <a:ext cx="2254112" cy="21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4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1718"/>
            <a:ext cx="10331824" cy="14039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3.2.2.1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характеристики основных типов климата на Земле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3.2.3.1 анализировать расселение людей в зависимости от природных условий (рельеф, климат, растительный и животный мир, водные объекты)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тема «Вода – источник жизни»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4552" y="1640877"/>
            <a:ext cx="5988269" cy="26846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объединяются в группы и работают по физической карте Казахстана (как один из источников информации). На карте они находят реки, озера. Затем проводят обсуждение по следующим вопросам: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климатическом поясе находится Казахстан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влияние оказывают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озера 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климат?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823" y="4490688"/>
            <a:ext cx="5295036" cy="2295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«Подготовительная работа»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каждая группа выбирает одну из рек (озер). Это могут реки (озера) с разных регионов. Информация должна следовать плану: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деятельность людей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и животный мир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 rot="5400000">
            <a:off x="8433627" y="3054644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выполнения - на одном уроке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65158" y="4490688"/>
            <a:ext cx="4704868" cy="2295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как продукт проектной деятельности»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каждой группы один учащийся проводит «экскурсию» для другой группы учащихся. Информация представляется согласно плану. По завершению учащиеся обмениваются мнениями.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377753" y="4325494"/>
            <a:ext cx="1611717" cy="45720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9470" y="1736078"/>
            <a:ext cx="3891440" cy="2329023"/>
          </a:xfrm>
          <a:prstGeom prst="rect">
            <a:avLst/>
          </a:prstGeom>
        </p:spPr>
      </p:pic>
      <p:sp>
        <p:nvSpPr>
          <p:cNvPr id="13" name="Объект 5"/>
          <p:cNvSpPr txBox="1">
            <a:spLocks/>
          </p:cNvSpPr>
          <p:nvPr/>
        </p:nvSpPr>
        <p:spPr>
          <a:xfrm rot="16200000">
            <a:off x="-2928270" y="3054644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проект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90297" y="3742170"/>
            <a:ext cx="446332" cy="1623848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6824" y="110361"/>
            <a:ext cx="10623176" cy="1470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3.2.3.1 анализировать расселение людей в зависимости от природных условий (рельеф, климат, растительный и животный мир, водные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объекты)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3.2.4.1 составлять рейтинг наиболее привлекательных туристских объектов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тема «Вода – источник жизни»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6824" y="1822850"/>
            <a:ext cx="4595494" cy="2451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«Виртуальное путешествие»</a:t>
            </a:r>
          </a:p>
          <a:p>
            <a:pPr marL="0" indent="0" algn="ctr"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работают по  карте и отмечают на ней водные объекты. Затем выбирают  объект путешествия и составляют маршрут. Можно предложить условные билеты, на которых указаны начало и конец маршрута.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5486400" y="1822851"/>
            <a:ext cx="6015318" cy="2451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«Рекламные буклеты»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работают по  различным источникам информации (энциклопедия, Интернет-русурсы и др) и выбирают объект, который может привлечь туристов.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Рекламный буклет или презентация  должны быть привлекательными (с информацией и описанием объекта).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956575" y="4707251"/>
            <a:ext cx="5548844" cy="1830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«Топ-5»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результаты работ групп учащиеся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топ лучших рек и озер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с позиции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их для туризма.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4679576" y="1594251"/>
            <a:ext cx="1611717" cy="45720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8549044" y="4112558"/>
            <a:ext cx="432432" cy="943922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 rot="5400000">
            <a:off x="8562418" y="3093287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 - по завершению раздела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520" y="4926198"/>
            <a:ext cx="1339103" cy="1392667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 rot="16200000">
            <a:off x="-2874731" y="3093288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 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13549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5445" y="71718"/>
            <a:ext cx="10465369" cy="12371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3.2.2.2  составлять правила поведения при неблагоприятных погодно-климатических условиях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3.1.4.4 планировать свою безопасность в естественной среде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тема «Вода – источник жизни»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5447" y="1375763"/>
            <a:ext cx="10465367" cy="11452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наводнениях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информации о наводнениях и паводках, прошедших в нашей стране за последние 2-3 года из различных источников (газетные вырезки, интернет-ресурсы и др.)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775447" y="2666844"/>
            <a:ext cx="10465367" cy="1885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таблицы, что способствует структурированию и восприятию материала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kk-K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374" y="3491761"/>
            <a:ext cx="8163252" cy="1060796"/>
          </a:xfrm>
          <a:prstGeom prst="rect">
            <a:avLst/>
          </a:prstGeom>
        </p:spPr>
      </p:pic>
      <p:sp>
        <p:nvSpPr>
          <p:cNvPr id="10" name="Объект 5"/>
          <p:cNvSpPr txBox="1">
            <a:spLocks/>
          </p:cNvSpPr>
          <p:nvPr/>
        </p:nvSpPr>
        <p:spPr>
          <a:xfrm>
            <a:off x="775446" y="4628497"/>
            <a:ext cx="10465368" cy="6701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памятки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памятки по правилам поведения при наводнениях.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775445" y="5468471"/>
            <a:ext cx="10521862" cy="1292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оценивание работ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принятых этапов, законченность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оригинальность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раскрытия темы проекта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 rot="5400000">
            <a:off x="8433627" y="3054643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выполнения - на одном уроке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9835" y="5543597"/>
            <a:ext cx="1577787" cy="1086503"/>
          </a:xfrm>
          <a:prstGeom prst="rect">
            <a:avLst/>
          </a:prstGeom>
        </p:spPr>
      </p:pic>
      <p:sp>
        <p:nvSpPr>
          <p:cNvPr id="16" name="Объект 5"/>
          <p:cNvSpPr txBox="1">
            <a:spLocks/>
          </p:cNvSpPr>
          <p:nvPr/>
        </p:nvSpPr>
        <p:spPr>
          <a:xfrm rot="16200000">
            <a:off x="-2919257" y="3054643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проект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07329" y="1786197"/>
            <a:ext cx="407894" cy="1705564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56200" y="3736079"/>
            <a:ext cx="336175" cy="1433689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79536" y="5143423"/>
            <a:ext cx="398930" cy="1340386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7518" y="158937"/>
            <a:ext cx="10515600" cy="11588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3.1.1.3  определять ценности своей семьи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«Культура отдыха. Праздники»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 noGrp="1"/>
          </p:cNvSpPr>
          <p:nvPr>
            <p:ph idx="1"/>
          </p:nvPr>
        </p:nvSpPr>
        <p:spPr>
          <a:xfrm>
            <a:off x="6535272" y="1506070"/>
            <a:ext cx="4585446" cy="47244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как 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готовит список мероприятий для совместного семейного отдыха и оформляет календарь летних каникул.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 rot="16200000">
            <a:off x="-2919257" y="3054643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 проект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 rot="5400000">
            <a:off x="8433627" y="3054643"/>
            <a:ext cx="6558382" cy="592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выполнения - на одном уроке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1299881" y="1506069"/>
            <a:ext cx="4356848" cy="2707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«1 минута»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 парах рассказывают друг другу о том, какие семейные праздники и традиции есть. Учащиеся должны уложиться в одну минуту.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kk-KZ" sz="2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ÐÐ°ÑÑÐ¸Ð½ÐºÐ¸ Ð¿Ð¾ Ð·Ð°Ð¿ÑÐ¾ÑÑ 1 Ð¼Ð¸Ð½Ñ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196" y="3213848"/>
            <a:ext cx="935758" cy="941294"/>
          </a:xfrm>
          <a:prstGeom prst="rect">
            <a:avLst/>
          </a:prstGeom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1299880" y="4521784"/>
            <a:ext cx="4356848" cy="2108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9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1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5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«Критерии»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5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1.Разнообразные виды мероприятий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5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2.Определение ценности запланированных мероприятий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5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Оригинальность продукта.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kk-KZ" sz="2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endParaRPr lang="kk-KZ" sz="2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k-KZ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5400000" flipV="1">
            <a:off x="5729396" y="844133"/>
            <a:ext cx="446332" cy="1564105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flipH="1">
            <a:off x="5476074" y="6081001"/>
            <a:ext cx="1258541" cy="505042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6332" y="3653118"/>
            <a:ext cx="37433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1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7185" y="48578"/>
            <a:ext cx="10515600" cy="13829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3.1.4.2 группировать виды спорта, определять базовые и свои данные для занятия тем или иным видом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тема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отдыха. Праздники»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27185" y="1686020"/>
            <a:ext cx="4953000" cy="18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 карта класса»</a:t>
            </a:r>
          </a:p>
          <a:p>
            <a:pPr marL="0" indent="0" algn="ctr"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информации являются сами учащиеся. Методом опроса 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фиксируют данные о занятии учащихся тем или иным видом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и составляют спортивную карту.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 rot="5400000">
            <a:off x="8585428" y="3116298"/>
            <a:ext cx="6558382" cy="5465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выполняения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одном уроке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134408" y="1686020"/>
            <a:ext cx="4910842" cy="18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«Диаграмма»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 группах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информацию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результаты показывают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диаграммы.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94883" y="3664855"/>
            <a:ext cx="4953000" cy="18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выбирает один из видов спорта, которым хотели бы заняться летом во время каникул. Затем готовят правила игры для проведения в классе.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126745" y="3726909"/>
            <a:ext cx="4947321" cy="18153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«Представление результата»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вибирает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ведущего, который идет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другую группу для проведения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Перед эти ведущий знакомит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 правилами игры.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135866" y="1535194"/>
            <a:ext cx="1611717" cy="45720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2691604" flipH="1">
            <a:off x="5702093" y="3146556"/>
            <a:ext cx="511172" cy="943922"/>
          </a:xfrm>
          <a:prstGeom prst="curvedLeftArrow">
            <a:avLst>
              <a:gd name="adj1" fmla="val 29213"/>
              <a:gd name="adj2" fmla="val 50000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5279585" y="5412492"/>
            <a:ext cx="1415458" cy="505042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508" y="4173344"/>
            <a:ext cx="1231558" cy="922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347" y="2218829"/>
            <a:ext cx="1660072" cy="1245054"/>
          </a:xfrm>
          <a:prstGeom prst="rect">
            <a:avLst/>
          </a:prstGeom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1967470" y="6011894"/>
            <a:ext cx="7760826" cy="655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«Подведение итогов»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дают обратную связь той группе, которая проводила игру.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9674729" y="5412492"/>
            <a:ext cx="569327" cy="1122419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 rot="16200000">
            <a:off x="-2908761" y="3190628"/>
            <a:ext cx="6558382" cy="5465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8285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91538" y="1337861"/>
            <a:ext cx="5292423" cy="3810809"/>
          </a:xfrm>
          <a:prstGeom prst="rect">
            <a:avLst/>
          </a:prstGeom>
        </p:spPr>
      </p:pic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766355" y="4037936"/>
            <a:ext cx="4621876" cy="38341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endParaRPr lang="kk-KZ" sz="3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kk-KZ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144" y="255570"/>
            <a:ext cx="98182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методической поддержки учителям предлагается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10" y="1069063"/>
            <a:ext cx="6107624" cy="5537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2723" y="1814836"/>
            <a:ext cx="19911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2.Системно-методический комплекс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smk.edu.kz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635" y="1506071"/>
            <a:ext cx="2241177" cy="2052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1.Сборник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краткосрочных планов по предмету «Познание мира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Д.Кайдаулова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978-601-328-414-9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315" y="4356811"/>
            <a:ext cx="212957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3.Методическое пособие «Активные методы и приемы по предмету Познание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А.Жакеева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Г.Зикирина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723" y="4639695"/>
            <a:ext cx="2140004" cy="1748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4.Дидактический материал по предмету,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978-601-328-422-4,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А.Жакеева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8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806" y="3927566"/>
            <a:ext cx="3417764" cy="277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331076" y="217714"/>
            <a:ext cx="8734096" cy="496914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одинаково успешно могут овладеть необходимыми областями знаний. Дело не в способностях, а в организации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Сеймур Пейперт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6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co_m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28" y="1913109"/>
            <a:ext cx="3710741" cy="34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805" y="480425"/>
            <a:ext cx="1167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</a:t>
            </a:r>
            <a:r>
              <a:rPr lang="kk-KZ" altLang="ru-RU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было полезно?                Какие вопросы еще остались?</a:t>
            </a:r>
            <a:r>
              <a:rPr lang="ru-RU" altLang="ru-RU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389" y="1680754"/>
            <a:ext cx="3536386" cy="35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2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3023659" y="164637"/>
            <a:ext cx="8687579" cy="644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ru-RU" sz="4267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</a:t>
            </a:r>
            <a:endParaRPr sz="4267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7" y="5250994"/>
            <a:ext cx="12140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 </a:t>
            </a:r>
          </a:p>
        </p:txBody>
      </p:sp>
      <p:sp>
        <p:nvSpPr>
          <p:cNvPr id="6" name="Shape 190"/>
          <p:cNvSpPr txBox="1">
            <a:spLocks/>
          </p:cNvSpPr>
          <p:nvPr/>
        </p:nvSpPr>
        <p:spPr>
          <a:xfrm>
            <a:off x="431371" y="4249076"/>
            <a:ext cx="10657184" cy="12481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800"/>
              </a:spcBef>
              <a:buClr>
                <a:schemeClr val="dk1"/>
              </a:buClr>
              <a:buSzPts val="1100"/>
            </a:pPr>
            <a:endParaRPr lang="ru-RU" sz="2400" b="1" dirty="0">
              <a:latin typeface="Roboto Condensed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4226" y="1055595"/>
            <a:ext cx="3799337" cy="4203512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ru-RU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общество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Я и моя семья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Школа и школьное сообщество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Моя малая Родина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Здоровье и безопасность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Права и обязанности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Праздник</a:t>
            </a: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4037853" y="1055595"/>
            <a:ext cx="3402296" cy="4664627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ru-RU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моей страны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Ориентирование на местности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Погода и климат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Природные условия и их значение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Туризм</a:t>
            </a: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kk-KZ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2667" dirty="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614440" y="1055595"/>
            <a:ext cx="4338211" cy="5126405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u="sng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r>
              <a:rPr lang="ru-RU" sz="2400" u="sng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потоке истории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Древние культуры и цивилизации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Исторические корни Казахстана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Важные события в истории Казахстана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Выдающиеся исторические личности и деятели культуры</a:t>
            </a: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История Казахстана: независимость, государственность и патриотизм</a:t>
            </a:r>
          </a:p>
          <a:p>
            <a:pPr lvl="0" algn="ctr" fontAlgn="base">
              <a:lnSpc>
                <a:spcPct val="107000"/>
              </a:lnSpc>
              <a:buClrTx/>
            </a:pPr>
            <a:endParaRPr lang="ru-RU" sz="2667" u="sng" spc="13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47230" y="36935"/>
            <a:ext cx="116731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предмета: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системы знаний о взаимосвязях и взаимообусловленности человека, общества и природы с позиции национальных и общечеловеческих ценностей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27727" y="1387943"/>
            <a:ext cx="56303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endParaRPr lang="kk-KZ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«Познание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09527" y="2626603"/>
            <a:ext cx="20115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Дискуссионный метод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62365" y="2692992"/>
            <a:ext cx="206561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99026" y="2640933"/>
            <a:ext cx="206561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3053303" y="2288123"/>
            <a:ext cx="9584" cy="676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Загнутый угол 50"/>
          <p:cNvSpPr/>
          <p:nvPr/>
        </p:nvSpPr>
        <p:spPr>
          <a:xfrm>
            <a:off x="1046427" y="3909229"/>
            <a:ext cx="9792930" cy="2549812"/>
          </a:xfrm>
          <a:prstGeom prst="foldedCorner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133" dirty="0">
              <a:solidFill>
                <a:srgbClr val="000000"/>
              </a:solidFill>
            </a:endParaRPr>
          </a:p>
          <a:p>
            <a:pPr lvl="0"/>
            <a:endParaRPr lang="ru-RU" sz="2133" dirty="0">
              <a:solidFill>
                <a:srgbClr val="000000"/>
              </a:solidFill>
            </a:endParaRPr>
          </a:p>
          <a:p>
            <a:pPr lvl="0"/>
            <a:endParaRPr lang="ru-RU" sz="2133" dirty="0">
              <a:solidFill>
                <a:srgbClr val="000000"/>
              </a:solidFill>
            </a:endParaRPr>
          </a:p>
          <a:p>
            <a:pPr lvl="0"/>
            <a:endParaRPr lang="ru-RU" sz="2133" dirty="0">
              <a:solidFill>
                <a:srgbClr val="000000"/>
              </a:solidFill>
            </a:endParaRPr>
          </a:p>
          <a:p>
            <a:pPr lvl="0"/>
            <a:endParaRPr lang="ru-RU" sz="2133" dirty="0">
              <a:solidFill>
                <a:srgbClr val="000000"/>
              </a:solidFill>
            </a:endParaRPr>
          </a:p>
          <a:p>
            <a:pPr lvl="0"/>
            <a: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научится</a:t>
            </a: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вопросы, находить ответы на них; 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вопросы исторического, географического, социального характера; 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 и обсуждать информацию; 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гипотезы, размышлять, делать выводы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buClrTx/>
            </a:pPr>
            <a:endParaRPr lang="ru-RU" sz="2400" spc="1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kk-KZ" sz="2400" spc="13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ClrTx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4960" y="2471573"/>
            <a:ext cx="271276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критического мышления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702747" y="2206307"/>
            <a:ext cx="3752" cy="39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150124" y="2206307"/>
            <a:ext cx="1156108" cy="39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628279" y="2247490"/>
            <a:ext cx="1434995" cy="156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6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907" y="161364"/>
            <a:ext cx="11503276" cy="1093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</a:t>
            </a:r>
          </a:p>
          <a:p>
            <a:pPr lvl="0"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навыков учащихся, необходимых для учёбы и обычной жизни (умение принимать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работать с информацией, анализировать, рассматривать различные стороны решения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219083" y="2794764"/>
            <a:ext cx="5902989" cy="3914221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«Корзина идей имен и понятий»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организации индивидуальной и групповой работы учащихся применяется на начальной стадии урока, когда идет актуализация имеющегося у них опыта и знаний. На доске можно нарисовать значок корзины, в которой условно будет собрано все то, что все ученики вместе знают по теме: «Прошлое нашей страны. Памятники истории и культуры».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работы данного приема является вывод о том, где можно получить информацию о прошлом нашей страны.</a:t>
            </a:r>
          </a:p>
          <a:p>
            <a:pPr lvl="0"/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219083" y="1538475"/>
            <a:ext cx="5943588" cy="972873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b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3.3.1.2 объяснять важность сохранения памятников истории и культуры</a:t>
            </a:r>
            <a:b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14" name="Picture 2" descr="Картинки по запросу корзина идей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293" y="2854482"/>
            <a:ext cx="897252" cy="9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нутый угол 14"/>
          <p:cNvSpPr/>
          <p:nvPr/>
        </p:nvSpPr>
        <p:spPr>
          <a:xfrm>
            <a:off x="6440557" y="1418776"/>
            <a:ext cx="5552660" cy="543922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«Я - ученый»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идет игра в 3 группах, учащиеся в роли ученых исследуют предложенные изображения:  1 группа - бронзовую статуэтку танцовщицы, найденную в г.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Таразе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группа - «Золотого человека»,  3 группа - наскальный рисунок в урочище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Тамгалы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представляют свои наблюдения об образе жизни людей в прошлом, а также идеи о сохранении памятников.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этой работы, учащиеся самостоятельно делают вывод о важности сохранения памятников истории и культуры. </a:t>
            </a:r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36402"/>
              </p:ext>
            </p:extLst>
          </p:nvPr>
        </p:nvGraphicFramePr>
        <p:xfrm>
          <a:off x="6764873" y="3378311"/>
          <a:ext cx="815862" cy="1520154"/>
        </p:xfrm>
        <a:graphic>
          <a:graphicData uri="http://schemas.openxmlformats.org/presentationml/2006/ole">
            <p:oleObj spid="_x0000_s1074" name="Точечный рисунок" r:id="rId5" imgW="3895238" imgH="6230220" progId="PBrush">
              <p:embed/>
            </p:oleObj>
          </a:graphicData>
        </a:graphic>
      </p:graphicFrame>
      <p:pic>
        <p:nvPicPr>
          <p:cNvPr id="11" name="Рисунок 10" descr="Картинки по запросу наскальные изображения тамгалы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943" y="3481387"/>
            <a:ext cx="1393657" cy="99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 descr="img-140115135832-001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1168" r="2043"/>
          <a:stretch>
            <a:fillRect/>
          </a:stretch>
        </p:blipFill>
        <p:spPr bwMode="auto">
          <a:xfrm>
            <a:off x="10502157" y="3306012"/>
            <a:ext cx="881196" cy="15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0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87094" y="5452210"/>
            <a:ext cx="1260115" cy="102609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9871976" y="4712511"/>
            <a:ext cx="1816442" cy="646453"/>
          </a:xfrm>
          <a:prstGeom prst="wedgeEllipse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Против!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flipH="1">
            <a:off x="7739069" y="4814888"/>
            <a:ext cx="1804981" cy="450831"/>
          </a:xfrm>
          <a:prstGeom prst="wedgeEllipse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За!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35118" y="4217112"/>
            <a:ext cx="7249121" cy="247019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«Углов»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расходятся по углам в соответствии с определенной позицией. Аргумент одной группы – контраргумент другой. Учащиеся могут переходить в другой угол. Колеблющиеся сидят в центре класса, в  процессе дискуссии могут присоединиться к той или иной группе.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данного метода способствует  формированию таких навыков, как отстаивать свою точку зрения и уважительно относится к мнению других.</a:t>
            </a:r>
          </a:p>
          <a:p>
            <a:pPr algn="ctr"/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235117" y="440097"/>
            <a:ext cx="5422733" cy="343181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«Тонкие и толстые вопросы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организации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взаимоопроса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теме, при котором «тонкий» вопрос предполагает репродуктивный однозначный ответ (чаще это «да» или «нет»), а «толстый» (проблемный) требует глубокого осмысления задания, рациональных рассуждений, поиска дополнительных знаний и анализ информации.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8159982"/>
              </p:ext>
            </p:extLst>
          </p:nvPr>
        </p:nvGraphicFramePr>
        <p:xfrm>
          <a:off x="7066358" y="460531"/>
          <a:ext cx="5041158" cy="3427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«Тонкие вопросы»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26" marR="253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«Толстые вопросы»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26" marR="2532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Может…?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Будет…?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 ли…?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звать…?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ли…?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 ли вы?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ли?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26" marR="2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Дайте 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объяснения, почему…?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Объясните, почему…?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вы думаете…?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вы считаете…?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различие…?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Предположите, что будет, если…?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Что, если…?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26" marR="2532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5178814" y="972461"/>
            <a:ext cx="1871958" cy="11835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задавать вопросы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1635" y="2293010"/>
            <a:ext cx="780002" cy="11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414970" y="5184903"/>
            <a:ext cx="7723189" cy="152751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работы учащиеся заполняют данную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</a:t>
            </a:r>
            <a:endParaRPr lang="en-US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925" y="143434"/>
            <a:ext cx="11445336" cy="1368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ТРИЗ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ТРИЗ: формирование познавательной активности; развитие мышления, умения находить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решения проблемной ситуации, проводить рефлексию пройденного материала, развивать творческое и логическое мышление, проводить оценивание своей работы.</a:t>
            </a:r>
            <a:endParaRPr lang="ru-RU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6542883"/>
              </p:ext>
            </p:extLst>
          </p:nvPr>
        </p:nvGraphicFramePr>
        <p:xfrm>
          <a:off x="1666606" y="5638800"/>
          <a:ext cx="5200360" cy="9942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00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0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15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Кочевой образ жизни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Оседлый образ жизни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Загнутый угол 1"/>
          <p:cNvSpPr/>
          <p:nvPr/>
        </p:nvSpPr>
        <p:spPr>
          <a:xfrm>
            <a:off x="408925" y="2424131"/>
            <a:ext cx="7878638" cy="257642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«Хорошо-плохо»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данной цели обучения предлагается использование универсального приёма «Хорошо-плохо», направленного на активизацию мыслительной деятельности учащихся на уроке, формирующего представление о том, как устроено противоречие.</a:t>
            </a:r>
          </a:p>
          <a:p>
            <a:pPr lvl="0"/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четыре команды. Первая будет находить «плюсы» в кочевом образе жизни, вторая – «минусы». Учащиеся отвечают по очереди. Затем третья команда говорит о «плюсах» оседлого образа жизни, четвертая команда – о «минусах».</a:t>
            </a:r>
          </a:p>
        </p:txBody>
      </p:sp>
      <p:pic>
        <p:nvPicPr>
          <p:cNvPr id="9" name="Рисунок 8" descr="Картинки по запросу кочевой образ жизн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050" y="2637183"/>
            <a:ext cx="2296886" cy="167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оседлый образ жизни казахов юрт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050" y="4638981"/>
            <a:ext cx="2424524" cy="1720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нутый угол 2"/>
          <p:cNvSpPr/>
          <p:nvPr/>
        </p:nvSpPr>
        <p:spPr>
          <a:xfrm>
            <a:off x="408925" y="1611323"/>
            <a:ext cx="11445335" cy="69557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b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3.3.1.1  объяснять особенности кочевого и оседлого образа жизни</a:t>
            </a:r>
            <a:endParaRPr lang="en-US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54860" y="4638980"/>
            <a:ext cx="503469" cy="948185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работа в группах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3425" y="1370605"/>
            <a:ext cx="4529976" cy="8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  <a:b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3.2.2.1 определять характеристики основных типов климата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27812" y="1392666"/>
            <a:ext cx="6901264" cy="8579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kk-KZ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endParaRPr lang="kk-KZ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Учащиеся </a:t>
            </a:r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различных источников находят небольшую </a:t>
            </a:r>
            <a:r>
              <a:rPr lang="kk-KZ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типах </a:t>
            </a:r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</a:t>
            </a:r>
          </a:p>
          <a:p>
            <a:pPr algn="ctr"/>
            <a:endParaRPr lang="kk-KZ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0938" y="2250616"/>
            <a:ext cx="2977294" cy="1971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«Путешествие по карте мира»</a:t>
            </a:r>
          </a:p>
          <a:p>
            <a:pPr lvl="0"/>
            <a:r>
              <a:rPr lang="kk-KZ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предлагается климатическая карта мира. По цвету они определяют тип климата и называют части света.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21" y="4295548"/>
            <a:ext cx="3117506" cy="2385652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862071"/>
              </p:ext>
            </p:extLst>
          </p:nvPr>
        </p:nvGraphicFramePr>
        <p:xfrm>
          <a:off x="3549231" y="3177811"/>
          <a:ext cx="8526228" cy="363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6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7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896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климата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температура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Арктический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             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Ледовитый океан, Антарктида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0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Казахстана, Россия, Украина, Узбекистана, Монголия,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США и Канады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Африка, Центральная Австралия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Экваториальный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обильные осадки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Экваториальные области Африки, Южной Америки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Выгнутая вверх стрелка 1"/>
          <p:cNvSpPr/>
          <p:nvPr/>
        </p:nvSpPr>
        <p:spPr>
          <a:xfrm rot="5400000" flipV="1">
            <a:off x="-199791" y="4046682"/>
            <a:ext cx="824288" cy="319007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393227" y="2486477"/>
            <a:ext cx="8743566" cy="63776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по каждому типу климата  фиксируют в </a:t>
            </a:r>
            <a:r>
              <a:rPr lang="kk-KZ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«Климат </a:t>
            </a:r>
            <a:r>
              <a:rPr lang="kk-KZ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Земли»</a:t>
            </a:r>
            <a:endParaRPr lang="ru-RU" b="1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864871" y="1931970"/>
            <a:ext cx="262941" cy="76117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3425" y="221360"/>
            <a:ext cx="11656881" cy="8148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источниками информации: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получать, извлекать и систематизировать данные, используя текстовую, визуальную информацию и базы данных.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230" y="108392"/>
            <a:ext cx="10706369" cy="8148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3.1.5.1 объяснять значимость Конституции Республики Казахстан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-207034" y="2124823"/>
            <a:ext cx="3209027" cy="420969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Казахстан государственным является казахский 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736011" y="2124823"/>
            <a:ext cx="3209027" cy="420969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имеет право на свободу труда, свободный выбор рода деятельности и профессии</a:t>
            </a:r>
            <a:r>
              <a:rPr lang="ru-RU" sz="2400" dirty="0">
                <a:solidFill>
                  <a:schemeClr val="tx1"/>
                </a:solidFill>
                <a:latin typeface="Open Sans"/>
              </a:rPr>
              <a:t>.</a:t>
            </a:r>
            <a:endParaRPr lang="ru-RU" sz="2400" b="0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679056" y="2124823"/>
            <a:ext cx="3209027" cy="420969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Республики Казахстан имеют право на охрану здоровья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622101" y="2124823"/>
            <a:ext cx="3569899" cy="420969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Республики Казахстан обязаны сохранять природу и бережно относиться к природным богатствам.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476" y="1104923"/>
            <a:ext cx="11599123" cy="838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источниками информации</a:t>
            </a:r>
          </a:p>
          <a:p>
            <a:pPr algn="ctr"/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Конституции нашей страны выбирают статьи и объясняют понимание статей, приводят примеры из повседневной жизни</a:t>
            </a:r>
          </a:p>
          <a:p>
            <a:pPr algn="ctr"/>
            <a:r>
              <a:rPr lang="kk-KZ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22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1907</Words>
  <Application>Microsoft Office PowerPoint</Application>
  <PresentationFormat>Произвольный</PresentationFormat>
  <Paragraphs>407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Точечный рисунок</vt:lpstr>
      <vt:lpstr>Слайд 1</vt:lpstr>
      <vt:lpstr>Слайд 2</vt:lpstr>
      <vt:lpstr>Содержание учебного предмета</vt:lpstr>
      <vt:lpstr>Слайд 4</vt:lpstr>
      <vt:lpstr>Слайд 5</vt:lpstr>
      <vt:lpstr>Слайд 6</vt:lpstr>
      <vt:lpstr>Слайд 7</vt:lpstr>
      <vt:lpstr>Работа с источниками информации: умение получать, извлекать и систематизировать данные, используя текстовую, визуальную информацию и базы данных.</vt:lpstr>
      <vt:lpstr>Цель обучения 3.1.5.1 объяснять значимость Конституции Республики Казахстан</vt:lpstr>
      <vt:lpstr>Слайд 10</vt:lpstr>
      <vt:lpstr>Слайд 11</vt:lpstr>
      <vt:lpstr>Цель проектной деятельности: создание соответствующих условий, способствующих активизации познавательного интереса и самостоятельному приобретению знаний из различных источников.</vt:lpstr>
      <vt:lpstr>Слайд 13</vt:lpstr>
      <vt:lpstr>Цель обучения: 3.2.2.1 определять характеристики основных типов климата на Земле 3.2.3.1 анализировать расселение людей в зависимости от природных условий (рельеф, климат, растительный и животный мир, водные объекты) (сквозная тема «Вода – источник жизни»)</vt:lpstr>
      <vt:lpstr>Цель обучения: 3.2.3.1 анализировать расселение людей в зависимости от природных условий (рельеф, климат, растительный и животный мир, водные объекты) 3.2.4.1 составлять рейтинг наиболее привлекательных туристских объектов Казахстана (сквозная тема «Вода – источник жизни»)</vt:lpstr>
      <vt:lpstr> Цель обучения: 3.2.2.2  составлять правила поведения при неблагоприятных погодно-климатических условиях 3.1.4.4 планировать свою безопасность в естественной среде (сквозная тема «Вода – источник жизни») </vt:lpstr>
      <vt:lpstr> Цель обучения: 3.1.1.3  определять ценности своей семьи (сквозная тема «Культура отдыха. Праздники») </vt:lpstr>
      <vt:lpstr> Цель обучения: 3.1.4.2 группировать виды спорта, определять базовые и свои данные для занятия тем или иным видом спорта (сквозная тема «Культура отдыха. Праздники») </vt:lpstr>
      <vt:lpstr>  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на уроках предмета "Познание мира"</dc:title>
  <dc:creator>Алтынгуль Жакеева</dc:creator>
  <cp:lastModifiedBy>Admin</cp:lastModifiedBy>
  <cp:revision>169</cp:revision>
  <dcterms:created xsi:type="dcterms:W3CDTF">2018-03-13T04:52:34Z</dcterms:created>
  <dcterms:modified xsi:type="dcterms:W3CDTF">2018-12-22T03:22:52Z</dcterms:modified>
</cp:coreProperties>
</file>