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8" r:id="rId9"/>
    <p:sldId id="279" r:id="rId10"/>
    <p:sldId id="281" r:id="rId11"/>
    <p:sldId id="283" r:id="rId12"/>
    <p:sldId id="285" r:id="rId13"/>
    <p:sldId id="287" r:id="rId14"/>
    <p:sldId id="289" r:id="rId15"/>
    <p:sldId id="278" r:id="rId16"/>
    <p:sldId id="293" r:id="rId17"/>
    <p:sldId id="290" r:id="rId18"/>
    <p:sldId id="291" r:id="rId19"/>
    <p:sldId id="292" r:id="rId20"/>
    <p:sldId id="270" r:id="rId21"/>
    <p:sldId id="271" r:id="rId22"/>
    <p:sldId id="294" r:id="rId23"/>
    <p:sldId id="272" r:id="rId24"/>
    <p:sldId id="273" r:id="rId25"/>
    <p:sldId id="274" r:id="rId26"/>
    <p:sldId id="275" r:id="rId27"/>
    <p:sldId id="295" r:id="rId28"/>
    <p:sldId id="296" r:id="rId29"/>
    <p:sldId id="276" r:id="rId30"/>
    <p:sldId id="298" r:id="rId31"/>
    <p:sldId id="300" r:id="rId32"/>
    <p:sldId id="301" r:id="rId33"/>
    <p:sldId id="302" r:id="rId34"/>
    <p:sldId id="303" r:id="rId35"/>
    <p:sldId id="304" r:id="rId36"/>
    <p:sldId id="305" r:id="rId37"/>
    <p:sldId id="307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34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77C6E-4149-4A29-9DD3-063058E7F857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F30C7-4323-4E3C-956E-8E3C27EDB2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95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ru/imgres?imgurl=http://www.fotoart.org.ua/albums/userpics/sri_lanka_4.jpg&amp;imgrefurl=http://www.fotoart.org.ua/displayimage.php?album=137&amp;pos=3&amp;usg=__FEJSP5jS88_7ZHWUtu6EkD4eMYk=&amp;h=768&amp;w=1024&amp;sz=304&amp;hl=ru&amp;start=14&amp;um=1&amp;itbs=1&amp;tbnid=OkgLSm3E6CG15M:&amp;tbnh=113&amp;tbnw=150&amp;prev=/images?q=%D1%84%D0%BE%D1%82%D0%BE%D0%B3%D1%80%D0%B0%D1%84%D0%B8%D0%B8+%D0%BE%D1%81%D1%82%D1%80%D0%BE%D0%B2%D0%B0+%D1%88%D1%80%D0%B8-%D0%BB%D0%B0%D0%BD%D0%BA%D0%B0&amp;hl=ru&amp;lr=&amp;sa=X&amp;um=1&amp;newwindow=1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images.google.ru/imgres?imgurl=http://www.segodnya.ua/img/forall/a/140008/56.jpg&amp;imgrefurl=http://www.segodnya.ua/useful/tourism/14000856.html&amp;usg=__Tlaz62XAze2LyxuZtiZQe9nOPw8=&amp;h=324&amp;w=485&amp;sz=49&amp;hl=ru&amp;start=9&amp;um=1&amp;itbs=1&amp;tbnid=feMT6UxXk22wMM:&amp;tbnh=86&amp;tbnw=129&amp;prev=/images?q=%D1%84%D0%BE%D1%82%D0%BE%D0%B3%D1%80%D0%B0%D1%84%D0%B8%D0%B8+%D0%BE%D1%81%D1%82%D1%80%D0%BE%D0%B2%D0%B0+%D1%88%D1%80%D0%B8-%D0%BB%D0%B0%D0%BD%D0%BA%D0%B0&amp;hl=ru&amp;lr=&amp;sa=X&amp;um=1&amp;newwindow=1" TargetMode="Externa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6 кл_\гидросфера картинки\фон г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44" y="0"/>
            <a:ext cx="916370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0"/>
            <a:ext cx="734481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6000" b="1" i="1" dirty="0" smtClean="0">
                <a:solidFill>
                  <a:srgbClr val="FF0000"/>
                </a:solidFill>
              </a:rPr>
              <a:t>«Жас географтар» сайысы</a:t>
            </a:r>
          </a:p>
          <a:p>
            <a:pPr algn="ctr"/>
            <a:r>
              <a:rPr lang="kk-KZ" sz="6000" b="1" i="1" dirty="0" smtClean="0">
                <a:solidFill>
                  <a:srgbClr val="FF0000"/>
                </a:solidFill>
              </a:rPr>
              <a:t>7 «А» сынып</a:t>
            </a:r>
          </a:p>
          <a:p>
            <a:pPr algn="ctr"/>
            <a:endParaRPr lang="kk-KZ" sz="6000" b="1" i="1" dirty="0" smtClean="0">
              <a:solidFill>
                <a:srgbClr val="FF0000"/>
              </a:solidFill>
            </a:endParaRPr>
          </a:p>
          <a:p>
            <a:r>
              <a:rPr lang="kk-KZ" sz="4800" b="1" i="1" dirty="0" smtClean="0">
                <a:solidFill>
                  <a:srgbClr val="FF0000"/>
                </a:solidFill>
              </a:rPr>
              <a:t>Өткізген: география пәні мұғалімі: Алдияров Д.А.</a:t>
            </a:r>
          </a:p>
          <a:p>
            <a:pPr algn="ctr"/>
            <a:endParaRPr lang="kk-KZ" sz="4800" b="1" i="1" dirty="0" smtClean="0">
              <a:solidFill>
                <a:srgbClr val="FF0000"/>
              </a:solidFill>
            </a:endParaRPr>
          </a:p>
          <a:p>
            <a:pPr algn="ctr"/>
            <a:r>
              <a:rPr lang="kk-KZ" sz="4800" b="1" i="1" dirty="0" smtClean="0">
                <a:solidFill>
                  <a:srgbClr val="FF0000"/>
                </a:solidFill>
              </a:rPr>
              <a:t>2017-2018 оқу жылы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00562" cy="60016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2400" b="1" dirty="0"/>
              <a:t>Бұл аралда не жоқ дейсіз: маймылдарда да, </a:t>
            </a:r>
          </a:p>
          <a:p>
            <a:pPr>
              <a:defRPr/>
            </a:pPr>
            <a:r>
              <a:rPr lang="kk-KZ" sz="2400" b="1" dirty="0"/>
              <a:t>пілдер де, банан </a:t>
            </a:r>
          </a:p>
          <a:p>
            <a:pPr>
              <a:defRPr/>
            </a:pPr>
            <a:r>
              <a:rPr lang="kk-KZ" sz="2400" b="1" dirty="0"/>
              <a:t>да және дүние жүзіндегі </a:t>
            </a:r>
          </a:p>
          <a:p>
            <a:pPr>
              <a:defRPr/>
            </a:pPr>
            <a:r>
              <a:rPr lang="kk-KZ" sz="2400" b="1" dirty="0"/>
              <a:t>ең тамаша шай да осында. </a:t>
            </a:r>
          </a:p>
          <a:p>
            <a:pPr>
              <a:defRPr/>
            </a:pPr>
            <a:r>
              <a:rPr lang="kk-KZ" sz="2400" b="1" dirty="0"/>
              <a:t>Ол пайдалы қазбаларға </a:t>
            </a:r>
          </a:p>
          <a:p>
            <a:pPr>
              <a:defRPr/>
            </a:pPr>
            <a:r>
              <a:rPr lang="kk-KZ" sz="2400" b="1" dirty="0"/>
              <a:t>керемет бай,әсіресе, </a:t>
            </a:r>
          </a:p>
          <a:p>
            <a:pPr>
              <a:defRPr/>
            </a:pPr>
            <a:r>
              <a:rPr lang="kk-KZ" sz="2400" b="1" dirty="0"/>
              <a:t>бағалы тастар: көк сапфир, </a:t>
            </a:r>
          </a:p>
          <a:p>
            <a:pPr>
              <a:defRPr/>
            </a:pPr>
            <a:r>
              <a:rPr lang="kk-KZ" sz="2400" b="1" dirty="0"/>
              <a:t>қанды-қызыл рубин, аметист, </a:t>
            </a:r>
          </a:p>
          <a:p>
            <a:pPr>
              <a:defRPr/>
            </a:pPr>
            <a:r>
              <a:rPr lang="kk-KZ" sz="2400" b="1" dirty="0"/>
              <a:t>жұмбақ александритті ертеден- ақ өндірген.</a:t>
            </a:r>
          </a:p>
          <a:p>
            <a:pPr>
              <a:defRPr/>
            </a:pPr>
            <a:r>
              <a:rPr lang="kk-KZ" sz="2400" b="1" dirty="0"/>
              <a:t> Картаға бұл арал </a:t>
            </a:r>
          </a:p>
          <a:p>
            <a:pPr>
              <a:defRPr/>
            </a:pPr>
            <a:r>
              <a:rPr lang="kk-KZ" sz="2400" b="1" dirty="0"/>
              <a:t>тамшы түрінде үлкен </a:t>
            </a:r>
          </a:p>
          <a:p>
            <a:pPr>
              <a:defRPr/>
            </a:pPr>
            <a:r>
              <a:rPr lang="kk-KZ" sz="2400" b="1" dirty="0"/>
              <a:t>жер атауына берілген. </a:t>
            </a:r>
          </a:p>
          <a:p>
            <a:pPr>
              <a:defRPr/>
            </a:pPr>
            <a:r>
              <a:rPr lang="kk-KZ" sz="2400" b="1" dirty="0"/>
              <a:t>Бұл жұмбақ бұрыш </a:t>
            </a:r>
          </a:p>
          <a:p>
            <a:pPr>
              <a:defRPr/>
            </a:pPr>
            <a:r>
              <a:rPr lang="kk-KZ" sz="2400" b="1" dirty="0"/>
              <a:t>қайда орналасқан ? 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 descr="http://t3.gstatic.com/images?q=tbn:OkgLSm3E6CG15M:http://www.fotoart.org.ua/albums/userpics/sri_lanka_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0"/>
            <a:ext cx="40005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pffeMT6UxXk22wMM:" descr="http://t3.gstatic.com/images?q=tbn:feMT6UxXk22wMM:http://www.segodnya.ua/img/forall/a/140008/56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0" y="3643313"/>
            <a:ext cx="40005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7224" y="6286520"/>
            <a:ext cx="1706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</a:rPr>
              <a:t>Шри-Ланка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071934" cy="64940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3200" dirty="0"/>
              <a:t>Бұл өзенде ұзындығы 4м,</a:t>
            </a:r>
          </a:p>
          <a:p>
            <a:pPr algn="ctr">
              <a:defRPr/>
            </a:pPr>
            <a:r>
              <a:rPr lang="kk-KZ" sz="3200" dirty="0"/>
              <a:t> салмағы 200 кг болатын алып </a:t>
            </a:r>
          </a:p>
          <a:p>
            <a:pPr algn="ctr">
              <a:defRPr/>
            </a:pPr>
            <a:r>
              <a:rPr lang="kk-KZ" sz="3200" dirty="0"/>
              <a:t>А</a:t>
            </a:r>
            <a:r>
              <a:rPr lang="kk-KZ" sz="3200" dirty="0" smtClean="0"/>
              <a:t>рапайма </a:t>
            </a:r>
            <a:r>
              <a:rPr lang="kk-KZ" sz="3200" dirty="0"/>
              <a:t>балығы, электрлі </a:t>
            </a:r>
          </a:p>
          <a:p>
            <a:pPr algn="ctr">
              <a:defRPr/>
            </a:pPr>
            <a:r>
              <a:rPr lang="kk-KZ" sz="3200" dirty="0"/>
              <a:t>су жыланы, ірі ақ гүлі бар,</a:t>
            </a:r>
          </a:p>
          <a:p>
            <a:pPr algn="ctr">
              <a:defRPr/>
            </a:pPr>
            <a:r>
              <a:rPr lang="kk-KZ" sz="3200" dirty="0"/>
              <a:t> жапырағының диаметрі </a:t>
            </a:r>
          </a:p>
          <a:p>
            <a:pPr algn="ctr">
              <a:defRPr/>
            </a:pPr>
            <a:r>
              <a:rPr lang="kk-KZ" sz="3200" dirty="0"/>
              <a:t>2м-ге жететін виктория регия кездеседі.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3187" name="Рисунок 2" descr="http://img.nur.kz/n/a126_pororo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0"/>
            <a:ext cx="492918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57818" y="4572008"/>
            <a:ext cx="1508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</a:rPr>
              <a:t>Амазонка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23528" y="571480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Бұл ерекше</a:t>
            </a:r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пішінде</a:t>
            </a:r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жартас</a:t>
            </a:r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Хвитсеркур</a:t>
            </a:r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Жартас</a:t>
            </a:r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қарағанда Гренланд</a:t>
            </a:r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теңізінен </a:t>
            </a:r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су </a:t>
            </a:r>
            <a:r>
              <a:rPr lang="ru-RU" sz="24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ішіп</a:t>
            </a:r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тұрған</a:t>
            </a:r>
            <a:endParaRPr lang="ru-RU" sz="2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динозаврды</a:t>
            </a:r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еске</a:t>
            </a:r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салады</a:t>
            </a:r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Биіктігі</a:t>
            </a:r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  15метрлік  </a:t>
            </a:r>
            <a:r>
              <a:rPr lang="ru-RU" sz="24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Хвитсеркур</a:t>
            </a:r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ежелгі</a:t>
            </a:r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жанартаулардың қалдығы</a:t>
            </a:r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Бұл жартас</a:t>
            </a:r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қай арал</a:t>
            </a:r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жағалауында орналасқан?</a:t>
            </a:r>
            <a:endParaRPr lang="ru-RU" sz="2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89" name="Picture 1" descr="D:\Барлық анимациалар\Обоии 2\1385703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137" y="3068960"/>
            <a:ext cx="3616675" cy="2145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7890" name="Picture 2" descr="D:\Барлық анимациалар\Обоии 2\13857029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4708" y="2996952"/>
            <a:ext cx="3075603" cy="2217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071802" y="5786454"/>
            <a:ext cx="5038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</a:rPr>
              <a:t>Испанияның солтүстік жағалауында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83568" y="5085184"/>
            <a:ext cx="76328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i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eorgia" pitchFamily="18" charset="0"/>
              </a:rPr>
              <a:t>Қытайда</a:t>
            </a:r>
            <a:endParaRPr lang="ru-RU" sz="4000" b="1" i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285728"/>
            <a:ext cx="861101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Кішкентай адамдар әмірлігі - тек ергежейлілерге ғана арналған ауыл . </a:t>
            </a:r>
          </a:p>
          <a:p>
            <a:pPr algn="ctr"/>
            <a:r>
              <a:rPr lang="kk-KZ" sz="2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Үкімет басшылары бойы аласа жандар халық арасында дұрыс бағалана </a:t>
            </a:r>
          </a:p>
          <a:p>
            <a:pPr algn="ctr"/>
            <a:r>
              <a:rPr lang="kk-KZ" sz="2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алмағандықтан осындай қадамға барған. Себебі, олар көлікке отыру кезінде, жұмысқа орналасу кезінде қиындықтарға жиі тап болып жатады.Осы кішкентай адамдар әмірлігі қай мемлекетте орналасқан?</a:t>
            </a:r>
            <a:endParaRPr lang="ru-RU" sz="20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/>
          </a:p>
          <a:p>
            <a:r>
              <a:rPr lang="kk-KZ" dirty="0" smtClean="0"/>
              <a:t>  </a:t>
            </a:r>
            <a:endParaRPr lang="ru-RU" dirty="0"/>
          </a:p>
        </p:txBody>
      </p:sp>
      <p:pic>
        <p:nvPicPr>
          <p:cNvPr id="39938" name="Picture 2" descr="D:\Барлық анимациалар\Обоии 2\1416816322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9595" y="2593067"/>
            <a:ext cx="3744416" cy="2492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23528" y="357167"/>
            <a:ext cx="856895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Кеме</a:t>
            </a:r>
            <a:r>
              <a:rPr lang="ru-RU" sz="20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қалдықтары көп ұшырасатын Хомбуш</a:t>
            </a:r>
            <a:r>
              <a:rPr lang="ru-RU" sz="20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шығанағында бұрын-соңды сіз</a:t>
            </a:r>
            <a:r>
              <a:rPr lang="ru-RU" sz="20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көрмеген бір</a:t>
            </a:r>
            <a:r>
              <a:rPr lang="ru-RU" sz="20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керемет</a:t>
            </a:r>
            <a:r>
              <a:rPr lang="ru-RU" sz="20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бар - </a:t>
            </a:r>
            <a:r>
              <a:rPr lang="ru-RU" sz="2000" b="1" i="1" dirty="0" smtClean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000" b="1" i="1" dirty="0" err="1" smtClean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Floating</a:t>
            </a:r>
            <a:r>
              <a:rPr lang="ru-RU" sz="2000" b="1" i="1" dirty="0" smtClean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Forest</a:t>
            </a:r>
            <a:r>
              <a:rPr lang="ru-RU" sz="20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” (“Суда </a:t>
            </a:r>
            <a:r>
              <a:rPr lang="ru-RU" sz="2000" b="1" i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жүзген орман</a:t>
            </a:r>
            <a:r>
              <a:rPr lang="ru-RU" sz="20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”). Тот </a:t>
            </a:r>
            <a:r>
              <a:rPr lang="ru-RU" sz="2000" b="1" i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басқан кеме</a:t>
            </a:r>
            <a:r>
              <a:rPr lang="ru-RU" sz="20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арқалығында тірі</a:t>
            </a:r>
            <a:r>
              <a:rPr lang="ru-RU" sz="20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табиғат </a:t>
            </a:r>
            <a:r>
              <a:rPr lang="ru-RU" sz="20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пен металл </a:t>
            </a:r>
            <a:r>
              <a:rPr lang="ru-RU" sz="2000" b="1" i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байланысы</a:t>
            </a:r>
            <a:r>
              <a:rPr lang="ru-RU" sz="20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(симбиоз) </a:t>
            </a:r>
            <a:r>
              <a:rPr lang="ru-RU" sz="2000" b="1" i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sz="20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ағаштар өсуде</a:t>
            </a:r>
            <a:r>
              <a:rPr lang="ru-RU" sz="20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 Осы «Суда </a:t>
            </a:r>
            <a:r>
              <a:rPr lang="ru-RU" sz="2000" b="1" i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жүзген орман</a:t>
            </a:r>
            <a:r>
              <a:rPr lang="ru-RU" sz="20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i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қай мемлекетте</a:t>
            </a:r>
            <a:r>
              <a:rPr lang="ru-RU" sz="20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3793" name="Picture 1" descr="D:\Барлық анимациалар\Обоии 2\13690455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348880"/>
            <a:ext cx="4853841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857488" y="5786454"/>
            <a:ext cx="2645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chemeClr val="tx2"/>
                </a:solidFill>
              </a:rPr>
              <a:t>Аустралия,Сидней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Фоны для презентаций\53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1196752"/>
            <a:ext cx="55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5400" b="1" dirty="0" smtClean="0">
                <a:solidFill>
                  <a:schemeClr val="tx2"/>
                </a:solidFill>
              </a:rPr>
              <a:t>ІҮ тур.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9632" y="1844824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660033"/>
                </a:solidFill>
              </a:rPr>
              <a:t>«</a:t>
            </a:r>
            <a:r>
              <a:rPr lang="ru-RU" sz="4400" b="1" i="1" dirty="0" err="1" smtClean="0">
                <a:solidFill>
                  <a:srgbClr val="660033"/>
                </a:solidFill>
              </a:rPr>
              <a:t>Санды</a:t>
            </a:r>
            <a:r>
              <a:rPr lang="kk-KZ" sz="4400" b="1" i="1" dirty="0" smtClean="0">
                <a:solidFill>
                  <a:srgbClr val="660033"/>
                </a:solidFill>
              </a:rPr>
              <a:t>қ</a:t>
            </a:r>
            <a:r>
              <a:rPr lang="ru-RU" sz="4400" b="1" i="1" dirty="0" err="1" smtClean="0">
                <a:solidFill>
                  <a:srgbClr val="660033"/>
                </a:solidFill>
              </a:rPr>
              <a:t>шада</a:t>
            </a:r>
            <a:r>
              <a:rPr lang="ru-RU" sz="4400" b="1" i="1" dirty="0" smtClean="0">
                <a:solidFill>
                  <a:srgbClr val="660033"/>
                </a:solidFill>
              </a:rPr>
              <a:t> не бар?»</a:t>
            </a:r>
            <a:endParaRPr lang="ru-RU" sz="4400" b="1" i="1" dirty="0">
              <a:solidFill>
                <a:srgbClr val="660033"/>
              </a:solidFill>
            </a:endParaRPr>
          </a:p>
        </p:txBody>
      </p:sp>
      <p:pic>
        <p:nvPicPr>
          <p:cNvPr id="5" name="Picture 2" descr="http://www.kz.all.biz/img/kz/catalog/40519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564904"/>
            <a:ext cx="5112568" cy="3834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z.all.biz/img/kz/catalog/40519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933056"/>
            <a:ext cx="3744416" cy="28083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40466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</a:rPr>
              <a:t>Сандықша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ішіне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жасырылған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заттың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оқушыларға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сипаттамасы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беріледі</a:t>
            </a:r>
            <a:r>
              <a:rPr lang="ru-RU" sz="3600" b="1" dirty="0">
                <a:solidFill>
                  <a:srgbClr val="002060"/>
                </a:solidFill>
              </a:rPr>
              <a:t>, </a:t>
            </a:r>
            <a:r>
              <a:rPr lang="ru-RU" sz="3600" b="1" dirty="0" err="1">
                <a:solidFill>
                  <a:srgbClr val="002060"/>
                </a:solidFill>
              </a:rPr>
              <a:t>сол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арқылы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оның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ішінде</a:t>
            </a:r>
            <a:r>
              <a:rPr lang="ru-RU" sz="3600" b="1" dirty="0">
                <a:solidFill>
                  <a:srgbClr val="002060"/>
                </a:solidFill>
              </a:rPr>
              <a:t> не бар </a:t>
            </a:r>
            <a:r>
              <a:rPr lang="ru-RU" sz="3600" b="1" dirty="0" err="1">
                <a:solidFill>
                  <a:srgbClr val="002060"/>
                </a:solidFill>
              </a:rPr>
              <a:t>екенін</a:t>
            </a:r>
            <a:r>
              <a:rPr lang="ru-RU" sz="3600" b="1" dirty="0">
                <a:solidFill>
                  <a:srgbClr val="002060"/>
                </a:solidFill>
              </a:rPr>
              <a:t> табу </a:t>
            </a:r>
            <a:r>
              <a:rPr lang="ru-RU" sz="3600" b="1" dirty="0" err="1">
                <a:solidFill>
                  <a:srgbClr val="002060"/>
                </a:solidFill>
              </a:rPr>
              <a:t>керек</a:t>
            </a:r>
            <a:r>
              <a:rPr lang="ru-RU" sz="3600" b="1" dirty="0">
                <a:solidFill>
                  <a:srgbClr val="002060"/>
                </a:solidFill>
              </a:rPr>
              <a:t>. 3 </a:t>
            </a:r>
            <a:r>
              <a:rPr lang="ru-RU" sz="3600" b="1" dirty="0" err="1">
                <a:solidFill>
                  <a:srgbClr val="002060"/>
                </a:solidFill>
              </a:rPr>
              <a:t>көмек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болады</a:t>
            </a:r>
            <a:r>
              <a:rPr lang="ru-RU" sz="3600" b="1" dirty="0">
                <a:solidFill>
                  <a:srgbClr val="002060"/>
                </a:solidFill>
              </a:rPr>
              <a:t>, </a:t>
            </a:r>
            <a:r>
              <a:rPr lang="ru-RU" sz="3600" b="1" dirty="0" err="1">
                <a:solidFill>
                  <a:srgbClr val="002060"/>
                </a:solidFill>
              </a:rPr>
              <a:t>әрбір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көмек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алған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сайын</a:t>
            </a:r>
            <a:r>
              <a:rPr lang="ru-RU" sz="3600" b="1" dirty="0">
                <a:solidFill>
                  <a:srgbClr val="002060"/>
                </a:solidFill>
              </a:rPr>
              <a:t> 1 </a:t>
            </a:r>
            <a:r>
              <a:rPr lang="ru-RU" sz="3600" b="1" dirty="0" err="1">
                <a:solidFill>
                  <a:srgbClr val="002060"/>
                </a:solidFill>
              </a:rPr>
              <a:t>ұпай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шегеріліп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отырады</a:t>
            </a:r>
            <a:r>
              <a:rPr lang="ru-RU" sz="3600" b="1" dirty="0">
                <a:solidFill>
                  <a:srgbClr val="002060"/>
                </a:solidFill>
              </a:rPr>
              <a:t>. </a:t>
            </a:r>
            <a:r>
              <a:rPr lang="ru-RU" sz="3600" b="1" dirty="0" err="1">
                <a:solidFill>
                  <a:srgbClr val="002060"/>
                </a:solidFill>
              </a:rPr>
              <a:t>Ойлануға</a:t>
            </a:r>
            <a:r>
              <a:rPr lang="ru-RU" sz="3600" b="1" dirty="0">
                <a:solidFill>
                  <a:srgbClr val="002060"/>
                </a:solidFill>
              </a:rPr>
              <a:t> 1 минут, </a:t>
            </a:r>
            <a:r>
              <a:rPr lang="ru-RU" sz="3600" b="1" dirty="0" err="1">
                <a:solidFill>
                  <a:srgbClr val="002060"/>
                </a:solidFill>
              </a:rPr>
              <a:t>дұрыс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жауап</a:t>
            </a:r>
            <a:r>
              <a:rPr lang="ru-RU" sz="3600" b="1" dirty="0">
                <a:solidFill>
                  <a:srgbClr val="002060"/>
                </a:solidFill>
              </a:rPr>
              <a:t> 10 </a:t>
            </a:r>
            <a:r>
              <a:rPr lang="ru-RU" sz="3600" b="1" dirty="0" err="1">
                <a:solidFill>
                  <a:srgbClr val="002060"/>
                </a:solidFill>
              </a:rPr>
              <a:t>ұпай</a:t>
            </a:r>
            <a:r>
              <a:rPr lang="ru-RU" sz="3600" b="1" dirty="0">
                <a:solidFill>
                  <a:srgbClr val="002060"/>
                </a:solidFill>
              </a:rPr>
              <a:t>. 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ocuments\Фоны для презентаций\53033.JPG"/>
          <p:cNvPicPr>
            <a:picLocks noChangeAspect="1" noChangeArrowheads="1"/>
          </p:cNvPicPr>
          <p:nvPr/>
        </p:nvPicPr>
        <p:blipFill>
          <a:blip r:embed="rId2" cstate="print"/>
          <a:srcRect l="3858" t="782" r="3858"/>
          <a:stretch>
            <a:fillRect/>
          </a:stretch>
        </p:blipFill>
        <p:spPr bwMode="auto">
          <a:xfrm>
            <a:off x="0" y="0"/>
            <a:ext cx="9144000" cy="68515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83768" y="476672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dirty="0" smtClean="0">
                <a:solidFill>
                  <a:srgbClr val="002060"/>
                </a:solidFill>
              </a:rPr>
              <a:t>1-топ</a:t>
            </a:r>
            <a:endParaRPr lang="ru-RU" sz="4000" b="1" dirty="0" smtClean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836712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 </a:t>
            </a:r>
            <a:r>
              <a:rPr lang="kk-KZ" sz="2800" b="1" dirty="0" smtClean="0">
                <a:solidFill>
                  <a:srgbClr val="FF0000"/>
                </a:solidFill>
              </a:rPr>
              <a:t>Бұл өсімдікті орта ғасырларда ежелгі гректер жыланның шаққан жеріне бірден-бір ем ретінде қолданған. Сондықтан оны "жылан өсімдігі" деп атаған. Ал ежелгі Мысырда оны пирамида құрылысы кезінде мыңдаған құлдарға күн сайын беріп тұрған. </a:t>
            </a:r>
            <a:endParaRPr lang="kk-KZ" sz="2800" b="1" dirty="0">
              <a:solidFill>
                <a:srgbClr val="FF0000"/>
              </a:solidFill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Мозамбик (1670 км)</a:t>
            </a:r>
            <a:endParaRPr kumimoji="0" lang="kk-K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Мозамбик (1670 км)</a:t>
            </a:r>
            <a:endParaRPr kumimoji="0" lang="kk-K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479715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</a:rPr>
              <a:t>Үшінші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көмек</a:t>
            </a:r>
            <a:r>
              <a:rPr lang="ru-RU" sz="2400" b="1" dirty="0">
                <a:solidFill>
                  <a:srgbClr val="002060"/>
                </a:solidFill>
              </a:rPr>
              <a:t>: </a:t>
            </a:r>
            <a:r>
              <a:rPr lang="ru-RU" sz="2400" b="1" dirty="0" err="1">
                <a:solidFill>
                  <a:srgbClr val="FF0000"/>
                </a:solidFill>
              </a:rPr>
              <a:t>Исі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өткір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ащы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тамаққа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пайдаланамыз</a:t>
            </a:r>
            <a:r>
              <a:rPr lang="ru-RU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23928" y="5301208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rgbClr val="0070C0"/>
                </a:solidFill>
              </a:rPr>
              <a:t>Жауап</a:t>
            </a:r>
            <a:r>
              <a:rPr lang="ru-RU" sz="3200" b="1" dirty="0">
                <a:solidFill>
                  <a:srgbClr val="0070C0"/>
                </a:solidFill>
              </a:rPr>
              <a:t>: САРЫМСАҚ.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1560" y="3789040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</a:rPr>
              <a:t>Екінші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көмек</a:t>
            </a:r>
            <a:r>
              <a:rPr lang="ru-RU" sz="2400" b="1" dirty="0">
                <a:solidFill>
                  <a:srgbClr val="002060"/>
                </a:solidFill>
              </a:rPr>
              <a:t>: </a:t>
            </a:r>
            <a:r>
              <a:rPr lang="ru-RU" sz="2400" b="1" dirty="0" err="1">
                <a:solidFill>
                  <a:srgbClr val="FF0000"/>
                </a:solidFill>
              </a:rPr>
              <a:t>Францияда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шілдеден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қаңтарға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дейін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әр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бейсенбіде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бұл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өсімдіктің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ғажайып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жәрмеңкесі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өткізіліп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тұрады</a:t>
            </a:r>
            <a:r>
              <a:rPr lang="ru-RU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1560" y="335699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rgbClr val="002060"/>
                </a:solidFill>
              </a:rPr>
              <a:t>Бірінші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көмек</a:t>
            </a:r>
            <a:r>
              <a:rPr lang="ru-RU" sz="2800" b="1" dirty="0">
                <a:solidFill>
                  <a:srgbClr val="002060"/>
                </a:solidFill>
              </a:rPr>
              <a:t>: </a:t>
            </a:r>
            <a:r>
              <a:rPr lang="ru-RU" sz="2800" b="1" dirty="0" err="1">
                <a:solidFill>
                  <a:srgbClr val="FF0000"/>
                </a:solidFill>
              </a:rPr>
              <a:t>Бұл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өсімдіктің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отаны</a:t>
            </a:r>
            <a:r>
              <a:rPr lang="ru-RU" sz="2800" b="1" dirty="0">
                <a:solidFill>
                  <a:srgbClr val="FF0000"/>
                </a:solidFill>
              </a:rPr>
              <a:t> - Орта Азия.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Фоны для презентаций\53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91505" y="332656"/>
            <a:ext cx="1580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>
                <a:solidFill>
                  <a:srgbClr val="0070C0"/>
                </a:solidFill>
              </a:rPr>
              <a:t>2</a:t>
            </a:r>
            <a:r>
              <a:rPr lang="kk-KZ" sz="4800" b="1" dirty="0" smtClean="0">
                <a:solidFill>
                  <a:srgbClr val="0070C0"/>
                </a:solidFill>
              </a:rPr>
              <a:t>-топ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016" y="804768"/>
            <a:ext cx="7696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b="1" dirty="0" err="1"/>
              <a:t>Ең</a:t>
            </a:r>
            <a:r>
              <a:rPr lang="ru-RU" sz="2400" b="1" dirty="0"/>
              <a:t> </a:t>
            </a:r>
            <a:r>
              <a:rPr lang="ru-RU" sz="2400" b="1" dirty="0" err="1"/>
              <a:t>алғаш</a:t>
            </a:r>
            <a:r>
              <a:rPr lang="ru-RU" sz="2400" b="1" dirty="0"/>
              <a:t> </a:t>
            </a:r>
            <a:r>
              <a:rPr lang="ru-RU" sz="2400" b="1" dirty="0" err="1"/>
              <a:t>бұл</a:t>
            </a:r>
            <a:r>
              <a:rPr lang="ru-RU" sz="2400" b="1" dirty="0"/>
              <a:t> </a:t>
            </a:r>
            <a:r>
              <a:rPr lang="ru-RU" sz="2400" b="1" dirty="0" err="1"/>
              <a:t>сусын</a:t>
            </a:r>
            <a:r>
              <a:rPr lang="ru-RU" sz="2400" b="1" dirty="0"/>
              <a:t> </a:t>
            </a:r>
            <a:r>
              <a:rPr lang="en-US" sz="2400" b="1" dirty="0"/>
              <a:t>XVIII </a:t>
            </a:r>
            <a:r>
              <a:rPr lang="ru-RU" sz="2400" b="1" dirty="0" err="1"/>
              <a:t>ғасырда</a:t>
            </a:r>
            <a:r>
              <a:rPr lang="ru-RU" sz="2400" b="1" dirty="0"/>
              <a:t> </a:t>
            </a:r>
            <a:r>
              <a:rPr lang="ru-RU" sz="2400" b="1" dirty="0" err="1"/>
              <a:t>голландықтар</a:t>
            </a:r>
            <a:r>
              <a:rPr lang="ru-RU" sz="2400" b="1" dirty="0"/>
              <a:t> </a:t>
            </a:r>
            <a:r>
              <a:rPr lang="ru-RU" sz="2400" b="1" dirty="0" err="1"/>
              <a:t>дастарханында</a:t>
            </a:r>
            <a:r>
              <a:rPr lang="ru-RU" sz="2400" b="1" dirty="0"/>
              <a:t> </a:t>
            </a:r>
            <a:r>
              <a:rPr lang="ru-RU" sz="2400" b="1" dirty="0" err="1"/>
              <a:t>пайда</a:t>
            </a:r>
            <a:r>
              <a:rPr lang="ru-RU" sz="2400" b="1" dirty="0"/>
              <a:t> </a:t>
            </a:r>
            <a:r>
              <a:rPr lang="ru-RU" sz="2400" b="1" dirty="0" err="1"/>
              <a:t>болған</a:t>
            </a:r>
            <a:r>
              <a:rPr lang="ru-RU" sz="2400" b="1" dirty="0"/>
              <a:t>. </a:t>
            </a:r>
            <a:r>
              <a:rPr lang="ru-RU" sz="2400" b="1" dirty="0" smtClean="0"/>
              <a:t>1638 </a:t>
            </a:r>
            <a:r>
              <a:rPr lang="ru-RU" sz="2400" b="1" dirty="0" err="1"/>
              <a:t>жылы</a:t>
            </a:r>
            <a:r>
              <a:rPr lang="ru-RU" sz="2400" b="1" dirty="0"/>
              <a:t> </a:t>
            </a:r>
            <a:r>
              <a:rPr lang="ru-RU" sz="2400" b="1" dirty="0" err="1"/>
              <a:t>Москвадан</a:t>
            </a:r>
            <a:r>
              <a:rPr lang="ru-RU" sz="2400" b="1" dirty="0"/>
              <a:t> </a:t>
            </a:r>
            <a:r>
              <a:rPr lang="ru-RU" sz="2400" b="1" dirty="0" err="1"/>
              <a:t>Монғол</a:t>
            </a:r>
            <a:r>
              <a:rPr lang="ru-RU" sz="2400" b="1" dirty="0"/>
              <a:t> </a:t>
            </a:r>
            <a:r>
              <a:rPr lang="ru-RU" sz="2400" b="1" dirty="0" err="1"/>
              <a:t>ханына</a:t>
            </a:r>
            <a:r>
              <a:rPr lang="ru-RU" sz="2400" b="1" dirty="0"/>
              <a:t> </a:t>
            </a:r>
            <a:r>
              <a:rPr lang="ru-RU" sz="2400" b="1" dirty="0" err="1"/>
              <a:t>сыйлық</a:t>
            </a:r>
            <a:r>
              <a:rPr lang="ru-RU" sz="2400" b="1" dirty="0"/>
              <a:t> </a:t>
            </a:r>
            <a:r>
              <a:rPr lang="ru-RU" sz="2400" b="1" dirty="0" err="1"/>
              <a:t>келеді</a:t>
            </a:r>
            <a:r>
              <a:rPr lang="ru-RU" sz="2400" b="1" dirty="0"/>
              <a:t>. Риза </a:t>
            </a:r>
            <a:r>
              <a:rPr lang="ru-RU" sz="2400" b="1" dirty="0" err="1"/>
              <a:t>болған</a:t>
            </a:r>
            <a:r>
              <a:rPr lang="ru-RU" sz="2400" b="1" dirty="0"/>
              <a:t> хан </a:t>
            </a:r>
            <a:r>
              <a:rPr lang="ru-RU" sz="2400" b="1" dirty="0" err="1"/>
              <a:t>жауап</a:t>
            </a:r>
            <a:r>
              <a:rPr lang="ru-RU" sz="2400" b="1" dirty="0"/>
              <a:t> </a:t>
            </a:r>
            <a:r>
              <a:rPr lang="ru-RU" sz="2400" b="1" dirty="0" err="1"/>
              <a:t>ретінде</a:t>
            </a:r>
            <a:r>
              <a:rPr lang="ru-RU" sz="2400" b="1" dirty="0"/>
              <a:t> </a:t>
            </a:r>
            <a:r>
              <a:rPr lang="ru-RU" sz="2400" b="1" dirty="0" err="1"/>
              <a:t>өз</a:t>
            </a:r>
            <a:r>
              <a:rPr lang="ru-RU" sz="2400" b="1" dirty="0"/>
              <a:t> </a:t>
            </a:r>
            <a:r>
              <a:rPr lang="ru-RU" sz="2400" b="1" dirty="0" err="1"/>
              <a:t>сыйын</a:t>
            </a:r>
            <a:r>
              <a:rPr lang="ru-RU" sz="2400" b="1" dirty="0"/>
              <a:t> </a:t>
            </a:r>
            <a:r>
              <a:rPr lang="ru-RU" sz="2400" b="1" dirty="0" err="1"/>
              <a:t>жібереді</a:t>
            </a:r>
            <a:r>
              <a:rPr lang="ru-RU" sz="2400" b="1" dirty="0"/>
              <a:t>. </a:t>
            </a:r>
            <a:r>
              <a:rPr lang="ru-RU" sz="2400" b="1" dirty="0" err="1"/>
              <a:t>Орыс</a:t>
            </a:r>
            <a:r>
              <a:rPr lang="ru-RU" sz="2400" b="1" dirty="0"/>
              <a:t> </a:t>
            </a:r>
            <a:r>
              <a:rPr lang="ru-RU" sz="2400" b="1" dirty="0" err="1"/>
              <a:t>елшілері</a:t>
            </a:r>
            <a:r>
              <a:rPr lang="ru-RU" sz="2400" b="1" dirty="0"/>
              <a:t> </a:t>
            </a:r>
            <a:r>
              <a:rPr lang="ru-RU" sz="2400" b="1" dirty="0" err="1"/>
              <a:t>бұл</a:t>
            </a:r>
            <a:r>
              <a:rPr lang="ru-RU" sz="2400" b="1" dirty="0"/>
              <a:t> </a:t>
            </a:r>
            <a:r>
              <a:rPr lang="ru-RU" sz="2400" b="1" dirty="0" err="1"/>
              <a:t>сыйды</a:t>
            </a:r>
            <a:r>
              <a:rPr lang="ru-RU" sz="2400" b="1" dirty="0"/>
              <a:t> </a:t>
            </a:r>
            <a:r>
              <a:rPr lang="ru-RU" sz="2400" b="1" dirty="0" err="1"/>
              <a:t>көріп</a:t>
            </a:r>
            <a:r>
              <a:rPr lang="ru-RU" sz="2400" b="1" dirty="0"/>
              <a:t>, </a:t>
            </a:r>
            <a:r>
              <a:rPr lang="ru-RU" sz="2400" b="1" dirty="0" err="1"/>
              <a:t>жарамсыз</a:t>
            </a:r>
            <a:r>
              <a:rPr lang="ru-RU" sz="2400" b="1" dirty="0"/>
              <a:t> </a:t>
            </a:r>
            <a:r>
              <a:rPr lang="ru-RU" sz="2400" b="1" dirty="0" err="1"/>
              <a:t>зат</a:t>
            </a:r>
            <a:r>
              <a:rPr lang="ru-RU" sz="2400" b="1" dirty="0"/>
              <a:t> </a:t>
            </a:r>
            <a:r>
              <a:rPr lang="ru-RU" sz="2400" b="1" dirty="0" err="1"/>
              <a:t>ретінде</a:t>
            </a:r>
            <a:r>
              <a:rPr lang="ru-RU" sz="2400" b="1" dirty="0"/>
              <a:t> </a:t>
            </a:r>
            <a:r>
              <a:rPr lang="ru-RU" sz="2400" b="1" dirty="0" err="1"/>
              <a:t>қабылдап</a:t>
            </a:r>
            <a:r>
              <a:rPr lang="ru-RU" sz="2400" b="1" dirty="0"/>
              <a:t>, </a:t>
            </a:r>
            <a:r>
              <a:rPr lang="ru-RU" sz="2400" b="1" dirty="0" err="1"/>
              <a:t>өз</a:t>
            </a:r>
            <a:r>
              <a:rPr lang="ru-RU" sz="2400" b="1" dirty="0"/>
              <a:t> </a:t>
            </a:r>
            <a:r>
              <a:rPr lang="ru-RU" sz="2400" b="1" dirty="0" err="1"/>
              <a:t>елдерін</a:t>
            </a:r>
            <a:r>
              <a:rPr lang="ru-RU" sz="2400" b="1" dirty="0"/>
              <a:t> </a:t>
            </a:r>
            <a:r>
              <a:rPr lang="ru-RU" sz="2400" b="1" dirty="0" err="1"/>
              <a:t>төмендету</a:t>
            </a:r>
            <a:r>
              <a:rPr lang="ru-RU" sz="2400" b="1" dirty="0"/>
              <a:t> </a:t>
            </a:r>
            <a:r>
              <a:rPr lang="ru-RU" sz="2400" b="1" dirty="0" err="1"/>
              <a:t>деп</a:t>
            </a:r>
            <a:r>
              <a:rPr lang="ru-RU" sz="2400" b="1" dirty="0"/>
              <a:t> </a:t>
            </a:r>
            <a:r>
              <a:rPr lang="ru-RU" sz="2400" b="1" dirty="0" err="1"/>
              <a:t>есептейді</a:t>
            </a:r>
            <a:r>
              <a:rPr lang="ru-RU" sz="2400" b="1" dirty="0"/>
              <a:t>. </a:t>
            </a:r>
            <a:r>
              <a:rPr lang="ru-RU" sz="2400" b="1" dirty="0" err="1"/>
              <a:t>Дегенмен</a:t>
            </a:r>
            <a:r>
              <a:rPr lang="ru-RU" sz="2400" b="1" dirty="0"/>
              <a:t> </a:t>
            </a:r>
            <a:r>
              <a:rPr lang="ru-RU" sz="2400" b="1" dirty="0" err="1"/>
              <a:t>сыйлық</a:t>
            </a:r>
            <a:r>
              <a:rPr lang="ru-RU" sz="2400" b="1" dirty="0"/>
              <a:t> </a:t>
            </a:r>
            <a:r>
              <a:rPr lang="ru-RU" sz="2400" b="1" dirty="0" err="1"/>
              <a:t>Ресейге</a:t>
            </a:r>
            <a:r>
              <a:rPr lang="ru-RU" sz="2400" b="1" dirty="0"/>
              <a:t> </a:t>
            </a:r>
            <a:r>
              <a:rPr lang="ru-RU" sz="2400" b="1" dirty="0" err="1"/>
              <a:t>жетеді</a:t>
            </a:r>
            <a:r>
              <a:rPr lang="ru-RU" sz="2400" b="1" dirty="0"/>
              <a:t>, </a:t>
            </a:r>
            <a:r>
              <a:rPr lang="ru-RU" sz="2400" b="1" dirty="0" err="1"/>
              <a:t>патша</a:t>
            </a:r>
            <a:r>
              <a:rPr lang="ru-RU" sz="2400" b="1" dirty="0"/>
              <a:t> оны </a:t>
            </a:r>
            <a:r>
              <a:rPr lang="ru-RU" sz="2400" b="1" dirty="0" err="1"/>
              <a:t>ұнатады</a:t>
            </a:r>
            <a:r>
              <a:rPr lang="ru-RU" sz="2400" b="1" dirty="0"/>
              <a:t>. </a:t>
            </a:r>
            <a:r>
              <a:rPr lang="ru-RU" sz="2400" b="1" dirty="0" err="1"/>
              <a:t>Басында</a:t>
            </a:r>
            <a:r>
              <a:rPr lang="ru-RU" sz="2400" b="1" dirty="0"/>
              <a:t> оны </a:t>
            </a:r>
            <a:r>
              <a:rPr lang="ru-RU" sz="2400" b="1" dirty="0" err="1"/>
              <a:t>дәрі</a:t>
            </a:r>
            <a:r>
              <a:rPr lang="ru-RU" sz="2400" b="1" dirty="0"/>
              <a:t> </a:t>
            </a:r>
            <a:r>
              <a:rPr lang="ru-RU" sz="2400" b="1" dirty="0" err="1"/>
              <a:t>ретінде</a:t>
            </a:r>
            <a:r>
              <a:rPr lang="ru-RU" sz="2400" b="1" dirty="0"/>
              <a:t> </a:t>
            </a:r>
            <a:r>
              <a:rPr lang="ru-RU" sz="2400" b="1" dirty="0" err="1"/>
              <a:t>пайдаланады</a:t>
            </a:r>
            <a:r>
              <a:rPr lang="ru-RU" sz="2400" b="1" dirty="0"/>
              <a:t>, ал </a:t>
            </a:r>
            <a:r>
              <a:rPr lang="en-US" sz="2400" b="1" dirty="0"/>
              <a:t>XIX </a:t>
            </a:r>
            <a:r>
              <a:rPr lang="ru-RU" sz="2400" b="1" dirty="0" err="1"/>
              <a:t>ғасырдан</a:t>
            </a:r>
            <a:r>
              <a:rPr lang="ru-RU" sz="2400" b="1" dirty="0"/>
              <a:t> </a:t>
            </a:r>
            <a:r>
              <a:rPr lang="ru-RU" sz="2400" b="1" dirty="0" err="1"/>
              <a:t>бастап</a:t>
            </a:r>
            <a:r>
              <a:rPr lang="ru-RU" sz="2400" b="1" dirty="0"/>
              <a:t> оны </a:t>
            </a:r>
            <a:r>
              <a:rPr lang="ru-RU" sz="2400" b="1" dirty="0" err="1"/>
              <a:t>өте</a:t>
            </a:r>
            <a:r>
              <a:rPr lang="ru-RU" sz="2400" b="1" dirty="0"/>
              <a:t> </a:t>
            </a:r>
            <a:r>
              <a:rPr lang="ru-RU" sz="2400" b="1" dirty="0" err="1"/>
              <a:t>көп</a:t>
            </a:r>
            <a:r>
              <a:rPr lang="ru-RU" sz="2400" b="1" dirty="0"/>
              <a:t> </a:t>
            </a:r>
            <a:r>
              <a:rPr lang="ru-RU" sz="2400" b="1" dirty="0" err="1"/>
              <a:t>мөлшерде</a:t>
            </a:r>
            <a:r>
              <a:rPr lang="ru-RU" sz="2400" b="1" dirty="0"/>
              <a:t> </a:t>
            </a:r>
            <a:r>
              <a:rPr lang="ru-RU" sz="2400" b="1" dirty="0" err="1"/>
              <a:t>пайдалана</a:t>
            </a:r>
            <a:r>
              <a:rPr lang="ru-RU" sz="2400" b="1" dirty="0"/>
              <a:t> </a:t>
            </a:r>
            <a:r>
              <a:rPr lang="ru-RU" sz="2400" b="1" dirty="0" err="1"/>
              <a:t>бастады</a:t>
            </a:r>
            <a:r>
              <a:rPr lang="ru-RU" sz="2400" b="1" dirty="0"/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4049" y="5703639"/>
            <a:ext cx="3578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solidFill>
                  <a:srgbClr val="FF0000"/>
                </a:solidFill>
              </a:rPr>
              <a:t>Жауабы</a:t>
            </a:r>
            <a:r>
              <a:rPr lang="ru-RU" sz="3600" b="1" dirty="0">
                <a:solidFill>
                  <a:srgbClr val="FF0000"/>
                </a:solidFill>
              </a:rPr>
              <a:t>: ШАЙ.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6105" y="4974267"/>
            <a:ext cx="8056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0070C0"/>
                </a:solidFill>
              </a:rPr>
              <a:t>Үшінші көмек: </a:t>
            </a:r>
            <a:r>
              <a:rPr lang="kk-KZ" sz="2400" b="1" dirty="0" smtClean="0"/>
              <a:t>Бұл сусынды ішпесе қазақтардың басы аурады. </a:t>
            </a:r>
            <a:endParaRPr lang="kk-KZ" sz="2400" b="1" dirty="0">
              <a:solidFill>
                <a:srgbClr val="66003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4293096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rgbClr val="0070C0"/>
                </a:solidFill>
              </a:rPr>
              <a:t>Екінші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көмек</a:t>
            </a:r>
            <a:r>
              <a:rPr lang="ru-RU" sz="2400" b="1" dirty="0">
                <a:solidFill>
                  <a:srgbClr val="0070C0"/>
                </a:solidFill>
              </a:rPr>
              <a:t>: </a:t>
            </a:r>
            <a:r>
              <a:rPr lang="ru-RU" sz="2400" b="1" dirty="0" err="1"/>
              <a:t>Қытайдан</a:t>
            </a:r>
            <a:r>
              <a:rPr lang="ru-RU" sz="2400" b="1" dirty="0"/>
              <a:t> </a:t>
            </a:r>
            <a:r>
              <a:rPr lang="ru-RU" sz="2400" b="1" dirty="0" err="1"/>
              <a:t>басқа</a:t>
            </a:r>
            <a:r>
              <a:rPr lang="ru-RU" sz="2400" b="1" dirty="0"/>
              <a:t> </a:t>
            </a:r>
            <a:r>
              <a:rPr lang="ru-RU" sz="2400" b="1" dirty="0" err="1"/>
              <a:t>Үндістанда</a:t>
            </a:r>
            <a:r>
              <a:rPr lang="ru-RU" sz="2400" b="1" dirty="0"/>
              <a:t>, Шри-</a:t>
            </a:r>
            <a:r>
              <a:rPr lang="ru-RU" sz="2400" b="1" dirty="0" err="1"/>
              <a:t>Ланкада</a:t>
            </a:r>
            <a:r>
              <a:rPr lang="ru-RU" sz="2400" b="1" dirty="0"/>
              <a:t>, </a:t>
            </a:r>
            <a:r>
              <a:rPr lang="ru-RU" sz="2400" b="1" dirty="0" err="1" smtClean="0"/>
              <a:t>Грузияда</a:t>
            </a:r>
            <a:r>
              <a:rPr lang="ru-RU" sz="2400" b="1" dirty="0"/>
              <a:t>, </a:t>
            </a:r>
            <a:r>
              <a:rPr lang="ru-RU" sz="2400" b="1" dirty="0" err="1"/>
              <a:t>Таиландта</a:t>
            </a:r>
            <a:r>
              <a:rPr lang="ru-RU" sz="2400" b="1" dirty="0"/>
              <a:t>, </a:t>
            </a:r>
            <a:r>
              <a:rPr lang="ru-RU" sz="2400" b="1" dirty="0" err="1"/>
              <a:t>Бирмада</a:t>
            </a:r>
            <a:r>
              <a:rPr lang="ru-RU" sz="2400" b="1" dirty="0"/>
              <a:t> </a:t>
            </a:r>
            <a:r>
              <a:rPr lang="ru-RU" sz="2400" b="1" dirty="0" err="1"/>
              <a:t>өсіріледі</a:t>
            </a:r>
            <a:r>
              <a:rPr lang="ru-RU" sz="2400" b="1" dirty="0"/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3752" y="4005064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rgbClr val="0070C0"/>
                </a:solidFill>
              </a:rPr>
              <a:t>Бірінші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көмек</a:t>
            </a:r>
            <a:r>
              <a:rPr lang="ru-RU" sz="2400" b="1" dirty="0">
                <a:solidFill>
                  <a:srgbClr val="0070C0"/>
                </a:solidFill>
              </a:rPr>
              <a:t>: </a:t>
            </a:r>
            <a:r>
              <a:rPr lang="ru-RU" sz="2400" b="1" dirty="0" err="1"/>
              <a:t>Отаны</a:t>
            </a:r>
            <a:r>
              <a:rPr lang="ru-RU" sz="2400" b="1" dirty="0"/>
              <a:t> - </a:t>
            </a:r>
            <a:r>
              <a:rPr lang="ru-RU" sz="2400" b="1" dirty="0" err="1"/>
              <a:t>Қытай</a:t>
            </a:r>
            <a:r>
              <a:rPr lang="ru-RU" sz="2400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ocuments\Фоны для презентаций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59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35818" y="476672"/>
            <a:ext cx="13474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4000" b="1" dirty="0"/>
              <a:t>3</a:t>
            </a:r>
            <a:r>
              <a:rPr lang="kk-KZ" sz="4000" b="1" dirty="0" smtClean="0"/>
              <a:t>-топ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84010" y="1052736"/>
            <a:ext cx="83924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/>
              <a:t> </a:t>
            </a:r>
            <a:r>
              <a:rPr lang="ru-RU" sz="2400" b="1" dirty="0">
                <a:solidFill>
                  <a:srgbClr val="7030A0"/>
                </a:solidFill>
              </a:rPr>
              <a:t>Грек </a:t>
            </a:r>
            <a:r>
              <a:rPr lang="ru-RU" sz="2400" b="1" dirty="0" err="1">
                <a:solidFill>
                  <a:srgbClr val="7030A0"/>
                </a:solidFill>
              </a:rPr>
              <a:t>мифологиясында</a:t>
            </a:r>
            <a:r>
              <a:rPr lang="ru-RU" sz="2400" b="1" dirty="0">
                <a:solidFill>
                  <a:srgbClr val="7030A0"/>
                </a:solidFill>
              </a:rPr>
              <a:t> Аполлон </a:t>
            </a:r>
            <a:r>
              <a:rPr lang="ru-RU" sz="2400" b="1" dirty="0" err="1">
                <a:solidFill>
                  <a:srgbClr val="7030A0"/>
                </a:solidFill>
              </a:rPr>
              <a:t>бұл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өсімдік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жапырағынан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гүлдесте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жасап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басына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және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өзінің</a:t>
            </a:r>
            <a:r>
              <a:rPr lang="ru-RU" sz="2400" b="1" dirty="0">
                <a:solidFill>
                  <a:srgbClr val="7030A0"/>
                </a:solidFill>
              </a:rPr>
              <a:t> саз </a:t>
            </a:r>
            <a:r>
              <a:rPr lang="ru-RU" sz="2400" b="1" dirty="0" err="1">
                <a:solidFill>
                  <a:srgbClr val="7030A0"/>
                </a:solidFill>
              </a:rPr>
              <a:t>аспабына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әдемілік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ретінде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тағып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жүрген</a:t>
            </a:r>
            <a:r>
              <a:rPr lang="ru-RU" sz="2400" b="1" dirty="0">
                <a:solidFill>
                  <a:srgbClr val="7030A0"/>
                </a:solidFill>
              </a:rPr>
              <a:t>. </a:t>
            </a:r>
            <a:r>
              <a:rPr lang="ru-RU" sz="2400" b="1" dirty="0" err="1">
                <a:solidFill>
                  <a:srgbClr val="7030A0"/>
                </a:solidFill>
              </a:rPr>
              <a:t>Содан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бері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күні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бүгінге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дейін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бұл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гүлдесте</a:t>
            </a:r>
            <a:r>
              <a:rPr lang="ru-RU" sz="2400" b="1" dirty="0">
                <a:solidFill>
                  <a:srgbClr val="7030A0"/>
                </a:solidFill>
              </a:rPr>
              <a:t>" </a:t>
            </a:r>
            <a:r>
              <a:rPr lang="ru-RU" sz="2400" b="1" dirty="0" err="1">
                <a:solidFill>
                  <a:srgbClr val="7030A0"/>
                </a:solidFill>
              </a:rPr>
              <a:t>даңқ</a:t>
            </a:r>
            <a:r>
              <a:rPr lang="ru-RU" sz="2400" b="1" dirty="0">
                <a:solidFill>
                  <a:srgbClr val="7030A0"/>
                </a:solidFill>
              </a:rPr>
              <a:t> символы" </a:t>
            </a:r>
            <a:r>
              <a:rPr lang="ru-RU" sz="2400" b="1" dirty="0" err="1">
                <a:solidFill>
                  <a:srgbClr val="7030A0"/>
                </a:solidFill>
              </a:rPr>
              <a:t>ретінде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халықаралық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түрлі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сайыстағы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жеңімпаздардың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мойындарына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тағылып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жүр</a:t>
            </a:r>
            <a:r>
              <a:rPr lang="ru-RU" sz="24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08" y="3212976"/>
            <a:ext cx="738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Бірінші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көмек</a:t>
            </a:r>
            <a:r>
              <a:rPr lang="ru-RU" sz="2800" b="1" dirty="0">
                <a:solidFill>
                  <a:srgbClr val="FF0000"/>
                </a:solidFill>
              </a:rPr>
              <a:t>: </a:t>
            </a:r>
            <a:r>
              <a:rPr lang="ru-RU" sz="2400" b="1" dirty="0" err="1">
                <a:solidFill>
                  <a:srgbClr val="7030A0"/>
                </a:solidFill>
              </a:rPr>
              <a:t>Отаны</a:t>
            </a:r>
            <a:r>
              <a:rPr lang="ru-RU" sz="2400" b="1" dirty="0">
                <a:solidFill>
                  <a:srgbClr val="7030A0"/>
                </a:solidFill>
              </a:rPr>
              <a:t> - </a:t>
            </a:r>
            <a:r>
              <a:rPr lang="ru-RU" sz="2400" b="1" dirty="0" err="1">
                <a:solidFill>
                  <a:srgbClr val="7030A0"/>
                </a:solidFill>
              </a:rPr>
              <a:t>Жерорта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теңізі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жағалауы</a:t>
            </a:r>
            <a:r>
              <a:rPr lang="ru-RU" sz="24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7887" y="3688576"/>
            <a:ext cx="79015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</a:rPr>
              <a:t>Екінші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көмек</a:t>
            </a:r>
            <a:r>
              <a:rPr lang="ru-RU" sz="2800" b="1" dirty="0">
                <a:solidFill>
                  <a:srgbClr val="FF0000"/>
                </a:solidFill>
              </a:rPr>
              <a:t>: </a:t>
            </a:r>
            <a:r>
              <a:rPr lang="ru-RU" sz="2400" b="1" dirty="0" err="1">
                <a:solidFill>
                  <a:srgbClr val="7030A0"/>
                </a:solidFill>
              </a:rPr>
              <a:t>Бұл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өсімдік</a:t>
            </a:r>
            <a:r>
              <a:rPr lang="ru-RU" sz="2400" b="1" dirty="0">
                <a:solidFill>
                  <a:srgbClr val="7030A0"/>
                </a:solidFill>
              </a:rPr>
              <a:t> Греция </a:t>
            </a:r>
            <a:r>
              <a:rPr lang="ru-RU" sz="2400" b="1" dirty="0" err="1">
                <a:solidFill>
                  <a:srgbClr val="7030A0"/>
                </a:solidFill>
              </a:rPr>
              <a:t>мемлекетінің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елтаңбасында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бейнеленген</a:t>
            </a:r>
            <a:r>
              <a:rPr lang="ru-RU" sz="2400" b="1" dirty="0">
                <a:solidFill>
                  <a:srgbClr val="7030A0"/>
                </a:solidFill>
              </a:rPr>
              <a:t>.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4437112"/>
            <a:ext cx="79928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</a:rPr>
              <a:t>Үшінші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көмек</a:t>
            </a:r>
            <a:r>
              <a:rPr lang="ru-RU" sz="2800" b="1" dirty="0">
                <a:solidFill>
                  <a:srgbClr val="FF0000"/>
                </a:solidFill>
              </a:rPr>
              <a:t>: </a:t>
            </a:r>
            <a:r>
              <a:rPr lang="ru-RU" sz="2400" b="1" dirty="0" err="1">
                <a:solidFill>
                  <a:srgbClr val="7030A0"/>
                </a:solidFill>
              </a:rPr>
              <a:t>Бұл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өсімдік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жапырағын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дәмдеуіш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ретінде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тамаққа</a:t>
            </a:r>
            <a:r>
              <a:rPr lang="ru-RU" sz="2400" b="1" dirty="0">
                <a:solidFill>
                  <a:srgbClr val="7030A0"/>
                </a:solidFill>
              </a:rPr>
              <a:t> да </a:t>
            </a:r>
            <a:r>
              <a:rPr lang="ru-RU" sz="2400" b="1" dirty="0" err="1">
                <a:solidFill>
                  <a:srgbClr val="7030A0"/>
                </a:solidFill>
              </a:rPr>
              <a:t>пайдаланады</a:t>
            </a:r>
            <a:r>
              <a:rPr lang="ru-RU" sz="24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0724" y="5445224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solidFill>
                  <a:srgbClr val="00B0F0"/>
                </a:solidFill>
              </a:rPr>
              <a:t>Жауабы</a:t>
            </a:r>
            <a:r>
              <a:rPr lang="ru-RU" sz="3600" b="1" dirty="0">
                <a:solidFill>
                  <a:srgbClr val="00B0F0"/>
                </a:solidFill>
              </a:rPr>
              <a:t>: ЛАВР ЖАПЫРАҒЫ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6 кл_\гидросфера картинки\фон 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712879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rgbClr val="0070C0"/>
                </a:solidFill>
              </a:rPr>
              <a:t>1. Таныстыру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kk-KZ" sz="2800" b="1" dirty="0">
                <a:solidFill>
                  <a:srgbClr val="0070C0"/>
                </a:solidFill>
              </a:rPr>
              <a:t>2. Блиц турнир (сұрақтар</a:t>
            </a:r>
            <a:r>
              <a:rPr lang="kk-KZ" sz="2800" b="1" dirty="0" smtClean="0">
                <a:solidFill>
                  <a:srgbClr val="0070C0"/>
                </a:solidFill>
              </a:rPr>
              <a:t>).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kk-KZ" sz="2800" b="1" dirty="0" smtClean="0">
                <a:solidFill>
                  <a:srgbClr val="0070C0"/>
                </a:solidFill>
              </a:rPr>
              <a:t>3."Білімді мыңды жығар" (Капитандар сайысы).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kk-KZ" sz="2800" b="1" dirty="0" smtClean="0">
                <a:solidFill>
                  <a:srgbClr val="0070C0"/>
                </a:solidFill>
              </a:rPr>
              <a:t>4."Картограф" картадан берілген координата арқылы объектіні табу.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kk-KZ" sz="2800" b="1" dirty="0" smtClean="0">
                <a:solidFill>
                  <a:srgbClr val="0070C0"/>
                </a:solidFill>
              </a:rPr>
              <a:t>5. «Сандықшада не бар?» - ішіндегі затты табу.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kk-KZ" sz="2800" b="1" dirty="0">
                <a:solidFill>
                  <a:srgbClr val="0070C0"/>
                </a:solidFill>
              </a:rPr>
              <a:t>6</a:t>
            </a:r>
            <a:r>
              <a:rPr lang="kk-KZ" sz="2800" b="1" dirty="0" smtClean="0">
                <a:solidFill>
                  <a:srgbClr val="0070C0"/>
                </a:solidFill>
              </a:rPr>
              <a:t>."Әлем ғажайыптары"- слайдта берілген әлемдегі танымал жерді анықтау.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kk-KZ" sz="2800" b="1" dirty="0">
                <a:solidFill>
                  <a:srgbClr val="0070C0"/>
                </a:solidFill>
              </a:rPr>
              <a:t>7</a:t>
            </a:r>
            <a:r>
              <a:rPr lang="kk-KZ" sz="2800" b="1" dirty="0" smtClean="0">
                <a:solidFill>
                  <a:srgbClr val="0070C0"/>
                </a:solidFill>
              </a:rPr>
              <a:t>."Қоржын" - қоржын ішіндегі  географиялық құралдарды анықтау, сипаттау.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ocuments\Фоны для презентаций\53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1714488"/>
            <a:ext cx="61206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6000" b="1" dirty="0" smtClean="0">
                <a:solidFill>
                  <a:schemeClr val="tx2"/>
                </a:solidFill>
              </a:rPr>
              <a:t>Ү тур. </a:t>
            </a:r>
          </a:p>
          <a:p>
            <a:pPr algn="ctr"/>
            <a:r>
              <a:rPr lang="kk-KZ" sz="6000" b="1" dirty="0" smtClean="0">
                <a:solidFill>
                  <a:schemeClr val="tx2"/>
                </a:solidFill>
              </a:rPr>
              <a:t>«Картограф»</a:t>
            </a:r>
          </a:p>
          <a:p>
            <a:pPr algn="ctr"/>
            <a:r>
              <a:rPr lang="kk-KZ" sz="4800" b="1" dirty="0" smtClean="0">
                <a:solidFill>
                  <a:srgbClr val="C00000"/>
                </a:solidFill>
              </a:rPr>
              <a:t>Әрбір дұрыс жауап 5 ұпай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User\Documents\Фоны для презентаций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593" y="0"/>
            <a:ext cx="9158593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1" y="1126485"/>
            <a:ext cx="4025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>
                <a:ea typeface="Calibri" pitchFamily="34" charset="0"/>
                <a:cs typeface="Times New Roman" pitchFamily="18" charset="0"/>
              </a:rPr>
              <a:t>1. </a:t>
            </a:r>
            <a:r>
              <a:rPr lang="kk-KZ" sz="3600" b="1" dirty="0" smtClean="0">
                <a:ea typeface="Calibri" pitchFamily="34" charset="0"/>
                <a:cs typeface="Times New Roman" pitchFamily="18" charset="0"/>
              </a:rPr>
              <a:t>38º </a:t>
            </a:r>
            <a:r>
              <a:rPr lang="kk-KZ" sz="3600" b="1" dirty="0">
                <a:ea typeface="Calibri" pitchFamily="34" charset="0"/>
                <a:cs typeface="Times New Roman" pitchFamily="18" charset="0"/>
              </a:rPr>
              <a:t>с.е</a:t>
            </a:r>
            <a:r>
              <a:rPr lang="kk-KZ" sz="3600" b="1" dirty="0" smtClean="0">
                <a:ea typeface="Calibri" pitchFamily="34" charset="0"/>
                <a:cs typeface="Times New Roman" pitchFamily="18" charset="0"/>
              </a:rPr>
              <a:t>.  77º </a:t>
            </a:r>
            <a:r>
              <a:rPr lang="kk-KZ" sz="3600" b="1" dirty="0">
                <a:ea typeface="Calibri" pitchFamily="34" charset="0"/>
                <a:cs typeface="Times New Roman" pitchFamily="18" charset="0"/>
              </a:rPr>
              <a:t>б.б.-</a:t>
            </a:r>
            <a:endParaRPr lang="ru-RU" sz="3600" b="1" i="1" dirty="0">
              <a:solidFill>
                <a:srgbClr val="6600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992" y="112474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3600" b="1" dirty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АҚШ,Вашингтон</a:t>
            </a:r>
            <a:endParaRPr lang="ru-RU" sz="3600" b="1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1" y="1913920"/>
            <a:ext cx="4025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ea typeface="Calibri" pitchFamily="34" charset="0"/>
                <a:cs typeface="Times New Roman" pitchFamily="18" charset="0"/>
              </a:rPr>
              <a:t>2. 16º </a:t>
            </a:r>
            <a:r>
              <a:rPr lang="kk-KZ" sz="3600" b="1" dirty="0">
                <a:ea typeface="Calibri" pitchFamily="34" charset="0"/>
                <a:cs typeface="Times New Roman" pitchFamily="18" charset="0"/>
              </a:rPr>
              <a:t>о.е</a:t>
            </a:r>
            <a:r>
              <a:rPr lang="kk-KZ" sz="3600" b="1" dirty="0" smtClean="0">
                <a:ea typeface="Calibri" pitchFamily="34" charset="0"/>
                <a:cs typeface="Times New Roman" pitchFamily="18" charset="0"/>
              </a:rPr>
              <a:t>.  47º </a:t>
            </a:r>
            <a:r>
              <a:rPr lang="kk-KZ" sz="3600" b="1" dirty="0">
                <a:ea typeface="Calibri" pitchFamily="34" charset="0"/>
                <a:cs typeface="Times New Roman" pitchFamily="18" charset="0"/>
              </a:rPr>
              <a:t>б.б.-</a:t>
            </a:r>
            <a:endParaRPr lang="ru-RU" sz="3600" b="1" i="1" dirty="0">
              <a:solidFill>
                <a:srgbClr val="66003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55976" y="1918573"/>
            <a:ext cx="4280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3600" b="1" dirty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Бразилия,Бразилиа</a:t>
            </a:r>
            <a:endParaRPr lang="ru-RU" sz="3600" b="1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2564904"/>
            <a:ext cx="3886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3600" b="1" dirty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Түркия,Анкара</a:t>
            </a:r>
            <a:endParaRPr lang="ru-RU" sz="3600" b="1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1" y="2602661"/>
            <a:ext cx="4025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3600" b="1" dirty="0">
                <a:ea typeface="Calibri" pitchFamily="34" charset="0"/>
                <a:cs typeface="Times New Roman" pitchFamily="18" charset="0"/>
              </a:rPr>
              <a:t>3. </a:t>
            </a:r>
            <a:r>
              <a:rPr lang="kk-KZ" sz="3600" b="1" dirty="0" smtClean="0">
                <a:ea typeface="Calibri" pitchFamily="34" charset="0"/>
                <a:cs typeface="Times New Roman" pitchFamily="18" charset="0"/>
              </a:rPr>
              <a:t>39º </a:t>
            </a:r>
            <a:r>
              <a:rPr lang="kk-KZ" sz="3600" b="1" dirty="0">
                <a:ea typeface="Calibri" pitchFamily="34" charset="0"/>
                <a:cs typeface="Times New Roman" pitchFamily="18" charset="0"/>
              </a:rPr>
              <a:t>с.е</a:t>
            </a:r>
            <a:r>
              <a:rPr lang="kk-KZ" sz="3600" b="1" dirty="0" smtClean="0">
                <a:ea typeface="Calibri" pitchFamily="34" charset="0"/>
                <a:cs typeface="Times New Roman" pitchFamily="18" charset="0"/>
              </a:rPr>
              <a:t>.    32ºш.б-</a:t>
            </a:r>
            <a:endParaRPr lang="ru-RU" sz="3600" b="1" dirty="0"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3212976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ea typeface="Calibri" pitchFamily="34" charset="0"/>
                <a:cs typeface="Times New Roman" pitchFamily="18" charset="0"/>
              </a:rPr>
              <a:t>4</a:t>
            </a:r>
            <a:r>
              <a:rPr lang="ru-RU" sz="3600" b="1" dirty="0" smtClean="0"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3600" b="1" dirty="0">
                <a:ea typeface="Calibri" pitchFamily="34" charset="0"/>
                <a:cs typeface="Times New Roman" pitchFamily="18" charset="0"/>
              </a:rPr>
              <a:t>47 º</a:t>
            </a:r>
            <a:r>
              <a:rPr lang="ru-RU" sz="3600" b="1" dirty="0" err="1">
                <a:ea typeface="Calibri" pitchFamily="34" charset="0"/>
                <a:cs typeface="Times New Roman" pitchFamily="18" charset="0"/>
              </a:rPr>
              <a:t>с.е</a:t>
            </a:r>
            <a:r>
              <a:rPr lang="ru-RU" sz="3600" b="1" dirty="0"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3600" b="1" dirty="0" smtClean="0">
                <a:ea typeface="Calibri" pitchFamily="34" charset="0"/>
                <a:cs typeface="Times New Roman" pitchFamily="18" charset="0"/>
              </a:rPr>
              <a:t> 106 </a:t>
            </a:r>
            <a:r>
              <a:rPr lang="ru-RU" sz="3600" b="1" dirty="0">
                <a:ea typeface="Calibri" pitchFamily="34" charset="0"/>
                <a:cs typeface="Times New Roman" pitchFamily="18" charset="0"/>
              </a:rPr>
              <a:t>º </a:t>
            </a:r>
            <a:r>
              <a:rPr lang="ru-RU" sz="3600" b="1" dirty="0" err="1">
                <a:ea typeface="Calibri" pitchFamily="34" charset="0"/>
                <a:cs typeface="Times New Roman" pitchFamily="18" charset="0"/>
              </a:rPr>
              <a:t>ш.б</a:t>
            </a:r>
            <a:r>
              <a:rPr lang="ru-RU" sz="3600" b="1" dirty="0">
                <a:ea typeface="Calibri" pitchFamily="34" charset="0"/>
                <a:cs typeface="Times New Roman" pitchFamily="18" charset="0"/>
              </a:rPr>
              <a:t>- </a:t>
            </a:r>
            <a:endParaRPr lang="ru-RU" sz="3600" b="1" dirty="0"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2088" y="3789040"/>
            <a:ext cx="4202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3600" b="1" dirty="0">
                <a:ea typeface="Calibri" pitchFamily="34" charset="0"/>
                <a:cs typeface="Times New Roman" pitchFamily="18" charset="0"/>
              </a:rPr>
              <a:t>5. </a:t>
            </a:r>
            <a:r>
              <a:rPr lang="kk-KZ" sz="3600" b="1" dirty="0" smtClean="0">
                <a:ea typeface="Calibri" pitchFamily="34" charset="0"/>
                <a:cs typeface="Times New Roman" pitchFamily="18" charset="0"/>
              </a:rPr>
              <a:t>51 </a:t>
            </a:r>
            <a:r>
              <a:rPr lang="kk-KZ" sz="3600" b="1" dirty="0">
                <a:ea typeface="Calibri" pitchFamily="34" charset="0"/>
                <a:cs typeface="Times New Roman" pitchFamily="18" charset="0"/>
              </a:rPr>
              <a:t>ºс.е</a:t>
            </a:r>
            <a:r>
              <a:rPr lang="kk-KZ" sz="3600" b="1" dirty="0" smtClean="0">
                <a:ea typeface="Calibri" pitchFamily="34" charset="0"/>
                <a:cs typeface="Times New Roman" pitchFamily="18" charset="0"/>
              </a:rPr>
              <a:t>.  71 </a:t>
            </a:r>
            <a:r>
              <a:rPr lang="kk-KZ" sz="3600" b="1" dirty="0">
                <a:ea typeface="Calibri" pitchFamily="34" charset="0"/>
                <a:cs typeface="Times New Roman" pitchFamily="18" charset="0"/>
              </a:rPr>
              <a:t>º </a:t>
            </a:r>
            <a:r>
              <a:rPr lang="kk-KZ" sz="3600" b="1" dirty="0" smtClean="0">
                <a:ea typeface="Calibri" pitchFamily="34" charset="0"/>
                <a:cs typeface="Times New Roman" pitchFamily="18" charset="0"/>
              </a:rPr>
              <a:t>ш.б - </a:t>
            </a:r>
            <a:endParaRPr lang="ru-RU" sz="3600" b="1" dirty="0"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9640" y="4365104"/>
            <a:ext cx="42451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3600" b="1" dirty="0">
                <a:ea typeface="Calibri" pitchFamily="34" charset="0"/>
                <a:cs typeface="Times New Roman" pitchFamily="18" charset="0"/>
              </a:rPr>
              <a:t>6. </a:t>
            </a:r>
            <a:r>
              <a:rPr lang="kk-KZ" sz="3600" b="1" dirty="0" smtClean="0">
                <a:ea typeface="Calibri" pitchFamily="34" charset="0"/>
                <a:cs typeface="Times New Roman" pitchFamily="18" charset="0"/>
              </a:rPr>
              <a:t>34 </a:t>
            </a:r>
            <a:r>
              <a:rPr lang="kk-KZ" sz="3600" b="1" dirty="0">
                <a:ea typeface="Calibri" pitchFamily="34" charset="0"/>
                <a:cs typeface="Times New Roman" pitchFamily="18" charset="0"/>
              </a:rPr>
              <a:t>ºо.е</a:t>
            </a:r>
            <a:r>
              <a:rPr lang="kk-KZ" sz="3600" b="1" dirty="0" smtClean="0">
                <a:ea typeface="Calibri" pitchFamily="34" charset="0"/>
                <a:cs typeface="Times New Roman" pitchFamily="18" charset="0"/>
              </a:rPr>
              <a:t>.   58 </a:t>
            </a:r>
            <a:r>
              <a:rPr lang="kk-KZ" sz="3600" b="1" dirty="0">
                <a:ea typeface="Calibri" pitchFamily="34" charset="0"/>
                <a:cs typeface="Times New Roman" pitchFamily="18" charset="0"/>
              </a:rPr>
              <a:t>º б.б-</a:t>
            </a:r>
            <a:endParaRPr lang="ru-RU" sz="3600" b="1" dirty="0"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27984" y="3212976"/>
            <a:ext cx="44878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3400" b="1" dirty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Монғолия,Улан -Батор</a:t>
            </a:r>
            <a:endParaRPr lang="ru-RU" sz="3400" b="1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04792" y="3755150"/>
            <a:ext cx="3886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3600" b="1" dirty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Қазақстан,Астана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427984" y="4365104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3200" b="1" dirty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Аргентина,Буэнос-Айрес</a:t>
            </a:r>
            <a:endParaRPr lang="ru-RU" sz="3200" b="1" dirty="0">
              <a:solidFill>
                <a:srgbClr val="7030A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Фоны для презентаций\53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908720"/>
            <a:ext cx="4104456" cy="12241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b="1" dirty="0" smtClean="0"/>
          </a:p>
          <a:p>
            <a:pPr algn="ctr"/>
            <a:endParaRPr lang="kk-KZ" b="1" dirty="0" smtClean="0"/>
          </a:p>
          <a:p>
            <a:pPr algn="ctr"/>
            <a:r>
              <a:rPr lang="kk-KZ" b="1" dirty="0" smtClean="0"/>
              <a:t>1.</a:t>
            </a:r>
            <a:r>
              <a:rPr lang="kk-KZ" dirty="0" smtClean="0"/>
              <a:t>Бір нәрсе бетінде жоқ ой мен қыр,</a:t>
            </a:r>
          </a:p>
          <a:p>
            <a:pPr algn="ctr"/>
            <a:r>
              <a:rPr lang="kk-KZ" dirty="0" smtClean="0"/>
              <a:t>Өзінің кіндігінен айналып жүр. </a:t>
            </a:r>
          </a:p>
          <a:p>
            <a:pPr algn="ctr"/>
            <a:r>
              <a:rPr lang="kk-KZ" dirty="0" smtClean="0"/>
              <a:t>Өзіне назар салып қарасаңыз,</a:t>
            </a:r>
          </a:p>
          <a:p>
            <a:pPr algn="ctr"/>
            <a:r>
              <a:rPr lang="kk-KZ" dirty="0" smtClean="0"/>
              <a:t>Келбеті жер жүзінің көрініп тұр.</a:t>
            </a:r>
            <a:endParaRPr lang="ru-RU" dirty="0" smtClean="0"/>
          </a:p>
          <a:p>
            <a:pPr algn="ctr"/>
            <a:endParaRPr lang="kk-KZ" dirty="0" smtClean="0"/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348880"/>
            <a:ext cx="3024336" cy="10801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b="1" dirty="0" smtClean="0"/>
              <a:t>2.</a:t>
            </a:r>
            <a:r>
              <a:rPr lang="kk-KZ" dirty="0" smtClean="0"/>
              <a:t>Бар ма</a:t>
            </a:r>
            <a:r>
              <a:rPr lang="kk-KZ" b="1" dirty="0" smtClean="0"/>
              <a:t> </a:t>
            </a:r>
            <a:r>
              <a:rPr lang="kk-KZ" dirty="0" smtClean="0"/>
              <a:t>, жоқ па</a:t>
            </a:r>
            <a:endParaRPr lang="ru-RU" dirty="0" smtClean="0"/>
          </a:p>
          <a:p>
            <a:r>
              <a:rPr lang="kk-KZ" dirty="0" smtClean="0"/>
              <a:t>Оны анық білмейсің.</a:t>
            </a:r>
            <a:endParaRPr lang="ru-RU" dirty="0" smtClean="0"/>
          </a:p>
          <a:p>
            <a:r>
              <a:rPr lang="kk-KZ" dirty="0" smtClean="0"/>
              <a:t>Ол жоқ жерде </a:t>
            </a:r>
            <a:endParaRPr lang="ru-RU" dirty="0" smtClean="0"/>
          </a:p>
          <a:p>
            <a:r>
              <a:rPr lang="kk-KZ" dirty="0" smtClean="0"/>
              <a:t>Өмір сүріп жүрмейсің.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789040"/>
            <a:ext cx="2943944" cy="13681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dirty="0" smtClean="0"/>
              <a:t>3.Тұрғыны жоқ елдер</a:t>
            </a:r>
            <a:endParaRPr lang="ru-RU" dirty="0" smtClean="0"/>
          </a:p>
          <a:p>
            <a:r>
              <a:rPr lang="kk-KZ" dirty="0" smtClean="0"/>
              <a:t>Үйі жоқ қалалар</a:t>
            </a:r>
            <a:endParaRPr lang="ru-RU" dirty="0" smtClean="0"/>
          </a:p>
          <a:p>
            <a:r>
              <a:rPr lang="kk-KZ" dirty="0" smtClean="0"/>
              <a:t>Суы жоқ ормандар</a:t>
            </a:r>
            <a:endParaRPr lang="ru-RU" dirty="0" smtClean="0"/>
          </a:p>
          <a:p>
            <a:r>
              <a:rPr lang="kk-KZ" dirty="0" smtClean="0"/>
              <a:t>Бұл не?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908720"/>
            <a:ext cx="3024336" cy="10801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dirty="0" smtClean="0"/>
              <a:t>4.Жалғыз бағыт білері,</a:t>
            </a:r>
            <a:endParaRPr lang="ru-RU" dirty="0" smtClean="0"/>
          </a:p>
          <a:p>
            <a:r>
              <a:rPr lang="kk-KZ" dirty="0" smtClean="0"/>
              <a:t>Бұрағаныңа көнбейді.</a:t>
            </a:r>
            <a:endParaRPr lang="ru-RU" dirty="0" smtClean="0"/>
          </a:p>
          <a:p>
            <a:r>
              <a:rPr lang="kk-KZ" dirty="0" smtClean="0"/>
              <a:t>Жол көрсетіп береді,</a:t>
            </a:r>
            <a:endParaRPr lang="ru-RU" dirty="0" smtClean="0"/>
          </a:p>
          <a:p>
            <a:r>
              <a:rPr lang="kk-KZ" dirty="0" smtClean="0"/>
              <a:t>Өзі бірақ жүрмейді.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2348880"/>
            <a:ext cx="3024336" cy="11521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5.Көлігі жоқ көшеді,</a:t>
            </a:r>
          </a:p>
          <a:p>
            <a:r>
              <a:rPr lang="kk-KZ" sz="2400" dirty="0" smtClean="0"/>
              <a:t>Өзін кезбе деседі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16016" y="3861048"/>
            <a:ext cx="3024336" cy="10801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/>
              <a:t>6.Жылт-жылт еткен, </a:t>
            </a:r>
          </a:p>
          <a:p>
            <a:r>
              <a:rPr lang="kk-KZ" sz="2400" dirty="0" smtClean="0"/>
              <a:t>Жылғадан өткен.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biblio.shatura.ru/uploads/560d744b14e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0146"/>
            <a:ext cx="8640960" cy="65324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63688" y="1628800"/>
            <a:ext cx="5976664" cy="17281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000" b="1" i="1" dirty="0" smtClean="0">
                <a:solidFill>
                  <a:srgbClr val="FF0000"/>
                </a:solidFill>
              </a:rPr>
              <a:t>ҮІ тур.</a:t>
            </a:r>
          </a:p>
          <a:p>
            <a:pPr algn="ctr"/>
            <a:r>
              <a:rPr lang="kk-KZ" sz="4000" b="1" i="1" dirty="0" smtClean="0">
                <a:solidFill>
                  <a:srgbClr val="FF0000"/>
                </a:solidFill>
              </a:rPr>
              <a:t>“Әлем ғажайыптары”</a:t>
            </a:r>
          </a:p>
          <a:p>
            <a:pPr algn="ctr"/>
            <a:r>
              <a:rPr lang="kk-KZ" sz="4000" b="1" i="1" dirty="0" smtClean="0">
                <a:solidFill>
                  <a:srgbClr val="FF0000"/>
                </a:solidFill>
              </a:rPr>
              <a:t>10 ұпай дұрыс жауапқа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ocuments\Фоны для презентаций\53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ятно 1 3"/>
          <p:cNvSpPr/>
          <p:nvPr/>
        </p:nvSpPr>
        <p:spPr>
          <a:xfrm>
            <a:off x="1043608" y="908720"/>
            <a:ext cx="1296144" cy="136815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dirty="0" smtClean="0"/>
              <a:t>1</a:t>
            </a:r>
            <a:endParaRPr lang="ru-RU" sz="3200" b="1" dirty="0"/>
          </a:p>
        </p:txBody>
      </p:sp>
      <p:pic>
        <p:nvPicPr>
          <p:cNvPr id="5" name="Рисунок 4" descr="http://im9.kommersant.ru/Issues.photo/CORP/2015/03/28/KMO_096855_07989_1_t210_093327.jpg"/>
          <p:cNvPicPr/>
          <p:nvPr/>
        </p:nvPicPr>
        <p:blipFill>
          <a:blip r:embed="rId3" cstate="print"/>
          <a:srcRect l="9459" r="51614"/>
          <a:stretch>
            <a:fillRect/>
          </a:stretch>
        </p:blipFill>
        <p:spPr bwMode="auto">
          <a:xfrm>
            <a:off x="2339752" y="764704"/>
            <a:ext cx="3528392" cy="517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012160" y="3717032"/>
            <a:ext cx="2232248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/>
              <a:t>Эйфель мұнарасы</a:t>
            </a:r>
          </a:p>
          <a:p>
            <a:pPr algn="ctr"/>
            <a:r>
              <a:rPr lang="kk-KZ" b="1" dirty="0" smtClean="0"/>
              <a:t>Париж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ocuments\Фоны для презентаций\53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ятно 1 2"/>
          <p:cNvSpPr/>
          <p:nvPr/>
        </p:nvSpPr>
        <p:spPr>
          <a:xfrm>
            <a:off x="323528" y="404664"/>
            <a:ext cx="1296144" cy="136815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dirty="0" smtClean="0"/>
              <a:t>2</a:t>
            </a:r>
            <a:endParaRPr lang="ru-RU" sz="3200" b="1" dirty="0"/>
          </a:p>
        </p:txBody>
      </p:sp>
      <p:pic>
        <p:nvPicPr>
          <p:cNvPr id="4" name="Рисунок 3" descr="&lt;strong&gt;Статуя Свободы&lt;/strong&gt; в Нью-Йорке | СШ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32656"/>
            <a:ext cx="4176464" cy="583264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372200" y="3717032"/>
            <a:ext cx="2232248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/>
              <a:t>Бостандық мүсіні</a:t>
            </a:r>
          </a:p>
          <a:p>
            <a:pPr algn="ctr"/>
            <a:r>
              <a:rPr lang="kk-KZ" b="1" dirty="0" smtClean="0"/>
              <a:t>Нью-Йорк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ocuments\Фоны для презентаций\53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00092"/>
          </a:xfrm>
          <a:prstGeom prst="rect">
            <a:avLst/>
          </a:prstGeom>
          <a:noFill/>
        </p:spPr>
      </p:pic>
      <p:pic>
        <p:nvPicPr>
          <p:cNvPr id="4" name="Рисунок 3" descr="https://about-planet.ru/images/asia/arxitektura/tadzh_mahal/taj_mahal_indi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692696"/>
            <a:ext cx="5940425" cy="3664521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ятно 1 6"/>
          <p:cNvSpPr/>
          <p:nvPr/>
        </p:nvSpPr>
        <p:spPr>
          <a:xfrm>
            <a:off x="323528" y="404664"/>
            <a:ext cx="1296144" cy="136815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dirty="0" smtClean="0"/>
              <a:t>3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4797152"/>
            <a:ext cx="3672408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/>
              <a:t>Тадж-Махал кесенесі</a:t>
            </a:r>
          </a:p>
          <a:p>
            <a:pPr algn="ctr"/>
            <a:r>
              <a:rPr lang="kk-KZ" b="1" dirty="0" smtClean="0"/>
              <a:t>Үндістан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Фоны для презентаций\53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s://upload.wikimedia.org/wikipedia/commons/1/1a/Gran_muralla_badalig_agosto_2004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692696"/>
            <a:ext cx="3456384" cy="5040560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ятно 1 3"/>
          <p:cNvSpPr/>
          <p:nvPr/>
        </p:nvSpPr>
        <p:spPr>
          <a:xfrm>
            <a:off x="323528" y="404664"/>
            <a:ext cx="1296144" cy="136815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dirty="0" smtClean="0"/>
              <a:t>4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3717032"/>
            <a:ext cx="2232248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/>
              <a:t>Ұлы Қытай қорғаны</a:t>
            </a:r>
          </a:p>
          <a:p>
            <a:pPr algn="ctr"/>
            <a:r>
              <a:rPr lang="kk-KZ" b="1" dirty="0" smtClean="0"/>
              <a:t>Қытай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Фоны для презентаций\53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istoriya-mira.ru/wp-content/uploads/2016/03/Sadi_0-1024x78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620688"/>
            <a:ext cx="5940425" cy="4574766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ятно 1 3"/>
          <p:cNvSpPr/>
          <p:nvPr/>
        </p:nvSpPr>
        <p:spPr>
          <a:xfrm>
            <a:off x="323528" y="404664"/>
            <a:ext cx="1296144" cy="136815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dirty="0" smtClean="0"/>
              <a:t>5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5373216"/>
            <a:ext cx="4680520" cy="11521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/>
              <a:t>Семирамида аспалы бағы</a:t>
            </a:r>
          </a:p>
          <a:p>
            <a:pPr algn="ctr"/>
            <a:r>
              <a:rPr lang="kk-KZ" b="1" dirty="0" smtClean="0"/>
              <a:t>Вавилон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ocuments\Фоны для презентаций\53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http://cdn01.ru/files/users/images/98/29/9829aedb6edf930330e1f6735430271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124744"/>
            <a:ext cx="5472608" cy="43924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ятно 1 4"/>
          <p:cNvSpPr/>
          <p:nvPr/>
        </p:nvSpPr>
        <p:spPr>
          <a:xfrm>
            <a:off x="323528" y="404664"/>
            <a:ext cx="1296144" cy="136815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dirty="0" smtClean="0"/>
              <a:t>6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5661248"/>
            <a:ext cx="36004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/>
              <a:t>Александрия шамшырағы- </a:t>
            </a:r>
          </a:p>
          <a:p>
            <a:pPr algn="ctr"/>
            <a:r>
              <a:rPr lang="kk-KZ" b="1" dirty="0" smtClean="0"/>
              <a:t>Египет.Фарос аралы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6 кл_\гидросфера картинки\фо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196752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7200" b="1" dirty="0" smtClean="0">
                <a:solidFill>
                  <a:srgbClr val="00B050"/>
                </a:solidFill>
              </a:rPr>
              <a:t>І тур. Таныстыру</a:t>
            </a:r>
          </a:p>
          <a:p>
            <a:pPr algn="ctr"/>
            <a:r>
              <a:rPr lang="ru-RU" sz="7200" b="1" dirty="0" smtClean="0"/>
              <a:t>(</a:t>
            </a:r>
            <a:r>
              <a:rPr lang="ru-RU" sz="7200" b="1" dirty="0"/>
              <a:t>топ </a:t>
            </a:r>
            <a:r>
              <a:rPr lang="ru-RU" sz="7200" b="1" dirty="0" err="1"/>
              <a:t>аты</a:t>
            </a:r>
            <a:r>
              <a:rPr lang="ru-RU" sz="7200" b="1" dirty="0"/>
              <a:t>, </a:t>
            </a:r>
            <a:r>
              <a:rPr lang="ru-RU" sz="7200" b="1" dirty="0" err="1"/>
              <a:t>ұраны</a:t>
            </a:r>
            <a:r>
              <a:rPr lang="ru-RU" sz="7200" b="1" dirty="0"/>
              <a:t>, </a:t>
            </a:r>
            <a:r>
              <a:rPr lang="ru-RU" sz="7200" b="1" dirty="0" err="1"/>
              <a:t>төсбелгісі</a:t>
            </a:r>
            <a:r>
              <a:rPr lang="ru-RU" sz="7200" b="1" dirty="0" smtClean="0"/>
              <a:t>)</a:t>
            </a:r>
          </a:p>
          <a:p>
            <a:pPr algn="ctr"/>
            <a:r>
              <a:rPr lang="kk-KZ" sz="7200" b="1" dirty="0" smtClean="0">
                <a:solidFill>
                  <a:srgbClr val="00B050"/>
                </a:solidFill>
              </a:rPr>
              <a:t>5 ұпай</a:t>
            </a:r>
            <a:endParaRPr lang="ru-RU" sz="7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6 кл_\гидросфера картинки\фо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9572" y="980728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7200" b="1" dirty="0" smtClean="0">
                <a:solidFill>
                  <a:srgbClr val="00B050"/>
                </a:solidFill>
              </a:rPr>
              <a:t>ҮІІ тур. </a:t>
            </a:r>
          </a:p>
          <a:p>
            <a:pPr algn="ctr"/>
            <a:r>
              <a:rPr lang="kk-KZ" sz="7200" b="1" dirty="0" smtClean="0">
                <a:solidFill>
                  <a:srgbClr val="00B050"/>
                </a:solidFill>
              </a:rPr>
              <a:t>“Қоржын”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grand-podarki.ru/_sh/9/9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8177" y="1855177"/>
            <a:ext cx="3147646" cy="31476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5klass.net/datas/obg/Zemletrjasenija-na-Zemle/0017-017-Sejsmograf.jpg"/>
          <p:cNvPicPr/>
          <p:nvPr/>
        </p:nvPicPr>
        <p:blipFill>
          <a:blip r:embed="rId2" cstate="print"/>
          <a:srcRect t="18526" r="51309" b="34064"/>
          <a:stretch>
            <a:fillRect/>
          </a:stretch>
        </p:blipFill>
        <p:spPr bwMode="auto">
          <a:xfrm>
            <a:off x="1763688" y="908721"/>
            <a:ext cx="5184576" cy="35665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tudfiles.ru/html/2706/8/html_k8HN6neO3J.oYph/htmlconvd-Ydnb2z_html_m26917005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620688"/>
            <a:ext cx="3600400" cy="52565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eografiakazakhstana.ru/img/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1895" y="1090295"/>
            <a:ext cx="4220210" cy="46774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nswering-christianity.org/tellurium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2157" y="1046162"/>
            <a:ext cx="5099685" cy="47656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vlagomer.biz/_pic/vlagomer.biz_stat_03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7137" y="1296987"/>
            <a:ext cx="4149725" cy="42640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ocuments\Фоны для презентаций\53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59632" y="1412776"/>
            <a:ext cx="66247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6600" b="1" i="1" dirty="0" smtClean="0">
                <a:solidFill>
                  <a:srgbClr val="FF0000"/>
                </a:solidFill>
              </a:rPr>
              <a:t>Қорытынды</a:t>
            </a:r>
            <a:r>
              <a:rPr lang="ru-RU" sz="6600" b="1" i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kk-KZ" sz="6600" b="1" i="1" dirty="0" smtClean="0">
                <a:solidFill>
                  <a:srgbClr val="FF0000"/>
                </a:solidFill>
              </a:rPr>
              <a:t>Жеңімпаз топты марапаттау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6 кл_\гидросфера картинки\фо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980728"/>
            <a:ext cx="77048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6600" b="1" dirty="0" smtClean="0">
                <a:solidFill>
                  <a:srgbClr val="00B050"/>
                </a:solidFill>
              </a:rPr>
              <a:t>ІІтур. </a:t>
            </a:r>
          </a:p>
          <a:p>
            <a:pPr algn="ctr"/>
            <a:r>
              <a:rPr lang="ru-RU" sz="6600" b="1" dirty="0">
                <a:solidFill>
                  <a:srgbClr val="00B050"/>
                </a:solidFill>
              </a:rPr>
              <a:t>Блиц турнир (</a:t>
            </a:r>
            <a:r>
              <a:rPr lang="ru-RU" sz="6600" b="1" dirty="0" err="1">
                <a:solidFill>
                  <a:srgbClr val="00B050"/>
                </a:solidFill>
              </a:rPr>
              <a:t>сұрақтар</a:t>
            </a:r>
            <a:r>
              <a:rPr lang="ru-RU" sz="6600" b="1" dirty="0" smtClean="0">
                <a:solidFill>
                  <a:srgbClr val="00B050"/>
                </a:solidFill>
              </a:rPr>
              <a:t>)</a:t>
            </a:r>
          </a:p>
          <a:p>
            <a:pPr algn="ctr"/>
            <a:r>
              <a:rPr lang="kk-KZ" sz="5400" b="1" dirty="0" smtClean="0">
                <a:solidFill>
                  <a:srgbClr val="00B050"/>
                </a:solidFill>
              </a:rPr>
              <a:t>Әрбір дұрыс жауап </a:t>
            </a:r>
          </a:p>
          <a:p>
            <a:pPr algn="ctr"/>
            <a:r>
              <a:rPr lang="kk-KZ" sz="5400" b="1" dirty="0" smtClean="0">
                <a:solidFill>
                  <a:srgbClr val="00B050"/>
                </a:solidFill>
              </a:rPr>
              <a:t>1 ұпай.</a:t>
            </a:r>
            <a:endParaRPr lang="ru-RU" sz="5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 \_\6 кл_\гидросфера картинки\ф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51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54848" y="116632"/>
            <a:ext cx="14090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1-топ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836712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/>
              <a:t>1.Әлемдегі ең үлкен түбек - 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83968" y="83671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</a:rPr>
              <a:t>Арабия (3 млн км²)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383159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/>
              <a:t>2.Әлемдегі ең ірі және тұңғыш ашылған ұлттық парк-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1815207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</a:rPr>
              <a:t>1872ж.Йеллоустан,АҚШ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213285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/>
              <a:t>3. Әлемдегі ең биік сарқырама - 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95936" y="2463279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</a:rPr>
              <a:t>Анхель (1054 м). Оңт. Америка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2852936"/>
            <a:ext cx="4998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/>
              <a:t>4 Құрлықтағы ең жылдам жануар - 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76056" y="3111351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</a:rPr>
              <a:t>Қабылан (100 км/сағ)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342900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/>
              <a:t>5. Әлемдегі теңіз дейгейінен ең төмен орналасқан нүктесі -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978448" y="3687415"/>
            <a:ext cx="2049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</a:rPr>
              <a:t>Өлі теңіз - 403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0331" y="4077072"/>
            <a:ext cx="4145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/>
              <a:t>6</a:t>
            </a:r>
            <a:r>
              <a:rPr lang="kk-KZ" sz="2400" b="1" dirty="0" smtClean="0"/>
              <a:t>. Әлемдегі ең үлкен көл - 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139952" y="4077072"/>
            <a:ext cx="316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</a:rPr>
              <a:t>Каспий (390 мың км²)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Фоны для презентаций\53004.JPG"/>
          <p:cNvPicPr>
            <a:picLocks noChangeAspect="1" noChangeArrowheads="1"/>
          </p:cNvPicPr>
          <p:nvPr/>
        </p:nvPicPr>
        <p:blipFill>
          <a:blip r:embed="rId2" cstate="print"/>
          <a:srcRect l="5704" t="5704" r="5704" b="155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64207" y="711869"/>
            <a:ext cx="13474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/>
              <a:t>2-топ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484784"/>
            <a:ext cx="3967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latin typeface="+mj-lt"/>
              </a:rPr>
              <a:t>1. Әлемдегі ең тұзды теңіз - </a:t>
            </a:r>
            <a:endParaRPr lang="ru-RU" sz="24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992" y="148478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7030A0"/>
                </a:solidFill>
              </a:rPr>
              <a:t>Қызыл теңіз 41‰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060848"/>
            <a:ext cx="6323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/>
              <a:t>2. Әлемдегі ең үлкен және ең терең каньон – 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76256" y="206084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7030A0"/>
                </a:solidFill>
              </a:rPr>
              <a:t>Колорадо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2751311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/>
              <a:t>3. Әлемдегі ең биік сүтқоректі - 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5004048" y="278092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7030A0"/>
                </a:solidFill>
              </a:rPr>
              <a:t>Керік (6 м)</a:t>
            </a:r>
            <a:endParaRPr lang="ru-RU" sz="2400" b="1" dirty="0" smtClean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3327375"/>
            <a:ext cx="3960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/>
              <a:t>4. Әлемдегі ең құрғақ жер - 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499992" y="3318083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7030A0"/>
                </a:solidFill>
              </a:rPr>
              <a:t>Атакама шөлі (жылына 1 тамшы жаңбыр жаумайды)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568" y="3975447"/>
            <a:ext cx="3441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/>
              <a:t>5. Әлемдегі ең ескі тау - 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51920" y="4005064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7030A0"/>
                </a:solidFill>
              </a:rPr>
              <a:t>Орал таулары (ұз. 2,5мың км)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8" y="4623519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/>
              <a:t>6</a:t>
            </a:r>
            <a:r>
              <a:rPr lang="kk-KZ" sz="2400" b="1" dirty="0" smtClean="0"/>
              <a:t>. Әлемдегі ең биік ағаш - 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83968" y="4653136"/>
            <a:ext cx="2315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7030A0"/>
                </a:solidFill>
              </a:rPr>
              <a:t>Секвойя (100 м)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ocuments\Фоны для презентаций\53006.JPG"/>
          <p:cNvPicPr>
            <a:picLocks noChangeAspect="1" noChangeArrowheads="1"/>
          </p:cNvPicPr>
          <p:nvPr/>
        </p:nvPicPr>
        <p:blipFill>
          <a:blip r:embed="rId2" cstate="print"/>
          <a:srcRect l="5113" t="6951" r="5113" b="80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764704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/>
              <a:t>1.Әлемдегі  ең ұзын өзен – 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95735" y="332656"/>
            <a:ext cx="1656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3-топ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067944" y="76470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7030A0"/>
                </a:solidFill>
              </a:rPr>
              <a:t>Ніл өзені (6671 м)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340768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/>
              <a:t>2 Әлемдегі жерінің аумағы жағынан ең үлкен ел 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08304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020272" y="134076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7030A0"/>
                </a:solidFill>
              </a:rPr>
              <a:t>– Ресей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1988840"/>
            <a:ext cx="4333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/>
              <a:t>3. Әлемдегі ең ірі дүние бөлігі-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44008" y="1988840"/>
            <a:ext cx="2563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7030A0"/>
                </a:solidFill>
              </a:rPr>
              <a:t>Азия (44 млн км²)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443425" y="2564904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/>
              <a:t>4</a:t>
            </a:r>
            <a:r>
              <a:rPr lang="kk-KZ" sz="2400" b="1" dirty="0" smtClean="0"/>
              <a:t>. Әлемдегі ең ұзын тау - 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067944" y="257436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7030A0"/>
                </a:solidFill>
              </a:rPr>
              <a:t>Анд (9000 км)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44" y="307181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/>
              <a:t>5. Әлемдегі ең биік тау - 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779912" y="3037165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7030A0"/>
                </a:solidFill>
              </a:rPr>
              <a:t>Гималай (Джомолунгма, 8848 м)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7544" y="3573016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/>
              <a:t>6</a:t>
            </a:r>
            <a:r>
              <a:rPr lang="kk-KZ" sz="2400" b="1" dirty="0" smtClean="0"/>
              <a:t>. </a:t>
            </a:r>
            <a:r>
              <a:rPr lang="ru-RU" sz="2400" b="1" dirty="0" err="1" smtClean="0"/>
              <a:t>Әлемдегі ең суық жер</a:t>
            </a:r>
            <a:r>
              <a:rPr lang="ru-RU" sz="2400" b="1" dirty="0" smtClean="0"/>
              <a:t> -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995936" y="3573016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Антарктида (83°С)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3" grpId="0"/>
      <p:bldP spid="16" grpId="0"/>
      <p:bldP spid="17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6 кл_\гидросфера картинки\фо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620688"/>
            <a:ext cx="770485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7200" b="1" dirty="0" smtClean="0">
                <a:solidFill>
                  <a:srgbClr val="00B050"/>
                </a:solidFill>
              </a:rPr>
              <a:t>ІІІтур. </a:t>
            </a:r>
          </a:p>
          <a:p>
            <a:pPr algn="ctr"/>
            <a:r>
              <a:rPr lang="kk-KZ" sz="7200" b="1" dirty="0" smtClean="0">
                <a:solidFill>
                  <a:srgbClr val="00B050"/>
                </a:solidFill>
              </a:rPr>
              <a:t>“Білімді мыңды жығар”</a:t>
            </a:r>
            <a:r>
              <a:rPr lang="kk-KZ" sz="7200" b="1" dirty="0">
                <a:solidFill>
                  <a:srgbClr val="0070C0"/>
                </a:solidFill>
              </a:rPr>
              <a:t> </a:t>
            </a:r>
            <a:endParaRPr lang="kk-KZ" sz="7200" b="1" dirty="0" smtClean="0">
              <a:solidFill>
                <a:srgbClr val="0070C0"/>
              </a:solidFill>
            </a:endParaRPr>
          </a:p>
          <a:p>
            <a:pPr algn="ctr"/>
            <a:r>
              <a:rPr lang="kk-KZ" sz="4400" b="1" dirty="0" smtClean="0">
                <a:solidFill>
                  <a:srgbClr val="0070C0"/>
                </a:solidFill>
              </a:rPr>
              <a:t>(</a:t>
            </a:r>
            <a:r>
              <a:rPr lang="kk-KZ" sz="4400" b="1" dirty="0">
                <a:solidFill>
                  <a:srgbClr val="0070C0"/>
                </a:solidFill>
              </a:rPr>
              <a:t>Капитандар сайысы</a:t>
            </a:r>
            <a:r>
              <a:rPr lang="kk-KZ" sz="4400" b="1" dirty="0" smtClean="0">
                <a:solidFill>
                  <a:srgbClr val="0070C0"/>
                </a:solidFill>
              </a:rPr>
              <a:t>).</a:t>
            </a:r>
          </a:p>
          <a:p>
            <a:pPr algn="ctr"/>
            <a:r>
              <a:rPr lang="kk-KZ" sz="4400" b="1" dirty="0" smtClean="0">
                <a:solidFill>
                  <a:srgbClr val="0070C0"/>
                </a:solidFill>
              </a:rPr>
              <a:t>Дұрыс жауап 10 ұпай.</a:t>
            </a:r>
            <a:endParaRPr lang="ru-RU" sz="4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357718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2400" b="1" dirty="0" smtClean="0"/>
              <a:t>Бұл </a:t>
            </a:r>
            <a:r>
              <a:rPr lang="kk-KZ" sz="2400" b="1" dirty="0"/>
              <a:t>арал орта </a:t>
            </a:r>
          </a:p>
          <a:p>
            <a:pPr algn="ctr">
              <a:defRPr/>
            </a:pPr>
            <a:r>
              <a:rPr lang="kk-KZ" sz="2400" b="1" dirty="0"/>
              <a:t>мұхиттық жотаның көтерілуінен пайда болды. </a:t>
            </a:r>
          </a:p>
          <a:p>
            <a:pPr algn="ctr">
              <a:defRPr/>
            </a:pPr>
            <a:r>
              <a:rPr lang="kk-KZ" sz="2400" b="1" dirty="0"/>
              <a:t>Бұл сөнген және әрекет етуші </a:t>
            </a:r>
          </a:p>
          <a:p>
            <a:pPr algn="ctr">
              <a:defRPr/>
            </a:pPr>
            <a:r>
              <a:rPr lang="kk-KZ" sz="2400" b="1" dirty="0"/>
              <a:t>жанартаулар патшалығы.</a:t>
            </a:r>
          </a:p>
          <a:p>
            <a:pPr algn="ctr">
              <a:defRPr/>
            </a:pPr>
            <a:r>
              <a:rPr lang="kk-KZ" sz="2400" b="1" dirty="0"/>
              <a:t>Ең ірісі- Гекла, ел астанасы- Рейкьявиктен</a:t>
            </a:r>
          </a:p>
          <a:p>
            <a:pPr algn="ctr">
              <a:defRPr/>
            </a:pPr>
            <a:r>
              <a:rPr lang="kk-KZ" sz="2400" b="1" dirty="0"/>
              <a:t> шығысқа қарай орналасқан.</a:t>
            </a:r>
          </a:p>
          <a:p>
            <a:pPr algn="ctr">
              <a:defRPr/>
            </a:pPr>
            <a:r>
              <a:rPr lang="kk-KZ" sz="2400" b="1" dirty="0"/>
              <a:t>Өзінің шығу тегіне байланысты аралда </a:t>
            </a:r>
            <a:r>
              <a:rPr lang="kk-KZ" sz="2400" b="1" dirty="0" smtClean="0"/>
              <a:t>гейзерлер </a:t>
            </a:r>
            <a:r>
              <a:rPr lang="kk-KZ" sz="2400" b="1" dirty="0"/>
              <a:t>өте көп. </a:t>
            </a:r>
          </a:p>
          <a:p>
            <a:pPr algn="ctr">
              <a:defRPr/>
            </a:pPr>
            <a:r>
              <a:rPr lang="kk-KZ" sz="2400" b="1" dirty="0"/>
              <a:t>Сан мыңдаған гейзерлердің ыстық </a:t>
            </a:r>
            <a:r>
              <a:rPr lang="kk-KZ" sz="2400" b="1" dirty="0" smtClean="0"/>
              <a:t>сулары </a:t>
            </a:r>
            <a:r>
              <a:rPr lang="kk-KZ" sz="2400" b="1" dirty="0"/>
              <a:t>үйлерді, жылы </a:t>
            </a:r>
          </a:p>
          <a:p>
            <a:pPr algn="ctr">
              <a:defRPr/>
            </a:pPr>
            <a:r>
              <a:rPr lang="kk-KZ" sz="2400" b="1" dirty="0"/>
              <a:t>жайларды жылытуға пайдаланылады</a:t>
            </a:r>
            <a:r>
              <a:rPr lang="kk-KZ" sz="2400" dirty="0"/>
              <a:t>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http://greenword.ru/images/icelan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0" y="0"/>
            <a:ext cx="4381500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agniart.ru/articles/24-2/1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2857500"/>
            <a:ext cx="435768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2976" y="6072206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</a:rPr>
              <a:t>Исландия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2935</TotalTime>
  <Words>998</Words>
  <Application>Microsoft Office PowerPoint</Application>
  <PresentationFormat>Экран (4:3)</PresentationFormat>
  <Paragraphs>196</Paragraphs>
  <Slides>37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122</cp:revision>
  <dcterms:created xsi:type="dcterms:W3CDTF">2016-12-21T18:56:26Z</dcterms:created>
  <dcterms:modified xsi:type="dcterms:W3CDTF">2018-01-20T13:11:36Z</dcterms:modified>
</cp:coreProperties>
</file>